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280" r:id="rId2"/>
    <p:sldId id="312" r:id="rId3"/>
    <p:sldId id="307" r:id="rId4"/>
    <p:sldId id="281" r:id="rId5"/>
    <p:sldId id="282" r:id="rId6"/>
    <p:sldId id="285" r:id="rId7"/>
    <p:sldId id="286" r:id="rId8"/>
    <p:sldId id="291" r:id="rId9"/>
    <p:sldId id="292" r:id="rId10"/>
    <p:sldId id="287" r:id="rId11"/>
    <p:sldId id="288" r:id="rId12"/>
    <p:sldId id="289" r:id="rId13"/>
    <p:sldId id="290" r:id="rId14"/>
    <p:sldId id="305" r:id="rId15"/>
    <p:sldId id="313" r:id="rId16"/>
    <p:sldId id="263" r:id="rId17"/>
    <p:sldId id="264" r:id="rId18"/>
    <p:sldId id="269" r:id="rId19"/>
    <p:sldId id="315" r:id="rId20"/>
    <p:sldId id="314" r:id="rId21"/>
    <p:sldId id="310" r:id="rId22"/>
    <p:sldId id="270" r:id="rId23"/>
    <p:sldId id="274" r:id="rId24"/>
    <p:sldId id="271" r:id="rId25"/>
    <p:sldId id="276" r:id="rId26"/>
    <p:sldId id="304" r:id="rId27"/>
    <p:sldId id="279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Hamrick" initials="M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09" autoAdjust="0"/>
  </p:normalViewPr>
  <p:slideViewPr>
    <p:cSldViewPr>
      <p:cViewPr>
        <p:scale>
          <a:sx n="100" d="100"/>
          <a:sy n="100" d="100"/>
        </p:scale>
        <p:origin x="1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65748-D61F-48EC-B7CE-D207E6638EAB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A2B03-6491-4A94-8ECF-10B923DC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BD6C-23DA-4FB9-9F8E-75731139BBC0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0B537-C3EB-4ED8-AE3C-C35987B6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8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0B537-C3EB-4ED8-AE3C-C35987B6B1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482A5F3-FCF2-407D-BCF9-6781D9544113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5C207C-58DA-435C-8EF2-FFE5413C34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4" Type="http://schemas.openxmlformats.org/officeDocument/2006/relationships/hyperlink" Target="http://www.bankrate.com/" TargetMode="External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turacollege.edu/departments/student-services/financial-aid/financial-aid-tv" TargetMode="External"/><Relationship Id="rId4" Type="http://schemas.openxmlformats.org/officeDocument/2006/relationships/hyperlink" Target="http://www.venturacollege.edu/finaid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shcourse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cfao" TargetMode="External"/><Relationship Id="rId4" Type="http://schemas.openxmlformats.org/officeDocument/2006/relationships/hyperlink" Target="https://twitter.com/vcfao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315200" cy="2595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Financial Aid </a:t>
            </a:r>
            <a:r>
              <a:rPr lang="en-US" dirty="0" smtClean="0"/>
              <a:t>and Making </a:t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$mart Money </a:t>
            </a:r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7315200" cy="1144632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Ventura College Financial Aid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WHAT SHOULD I DO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BEFORE</a:t>
            </a:r>
            <a:r>
              <a:rPr lang="en-US" dirty="0" smtClean="0">
                <a:ea typeface="Adobe Fan Heiti Std B" pitchFamily="34" charset="-128"/>
              </a:rPr>
              <a:t>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DROPPING</a:t>
            </a:r>
            <a:r>
              <a:rPr lang="en-US" dirty="0" smtClean="0">
                <a:ea typeface="Adobe Fan Heiti Std B" pitchFamily="34" charset="-128"/>
              </a:rPr>
              <a:t> A CLASS?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0"/>
            <a:ext cx="7315200" cy="3539527"/>
          </a:xfrm>
        </p:spPr>
        <p:txBody>
          <a:bodyPr/>
          <a:lstStyle/>
          <a:p>
            <a:r>
              <a:rPr lang="en-US" sz="2200" dirty="0" smtClean="0"/>
              <a:t>Reach out to your instructor.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Visit the Tutoring Center.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Meet with an Academic </a:t>
            </a:r>
            <a:r>
              <a:rPr lang="en-US" sz="2200" dirty="0"/>
              <a:t>C</a:t>
            </a:r>
            <a:r>
              <a:rPr lang="en-US" sz="2200" dirty="0" smtClean="0"/>
              <a:t>ounselor.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Notify the Financial Aid Office.</a:t>
            </a:r>
          </a:p>
          <a:p>
            <a:endParaRPr lang="en-US" dirty="0"/>
          </a:p>
        </p:txBody>
      </p:sp>
      <p:pic>
        <p:nvPicPr>
          <p:cNvPr id="3074" name="Picture 2" descr="C:\Users\achin\AppData\Local\Microsoft\Windows\Temporary Internet Files\Content.IE5\3Z3FNUHU\teamwork-kids-323x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2431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315200" cy="129359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 Financial Aid </a:t>
            </a:r>
            <a:r>
              <a:rPr lang="en-US" sz="4800" dirty="0" smtClean="0"/>
              <a:t>Limits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84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PELL LIFETIME ELIGIBILITY USED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(PELL LEU)</a:t>
            </a:r>
            <a:endParaRPr lang="en-US" dirty="0">
              <a:solidFill>
                <a:srgbClr val="92D050"/>
              </a:solidFill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0"/>
            <a:ext cx="7620000" cy="3539527"/>
          </a:xfrm>
        </p:spPr>
        <p:txBody>
          <a:bodyPr/>
          <a:lstStyle/>
          <a:p>
            <a:r>
              <a:rPr lang="en-US" dirty="0" smtClean="0"/>
              <a:t>The amount of Federal Pell Grant funds you may receive over your lifetime.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are limited to six full-time years (12 semesters/600%) of Pell Grant eligibility.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Check your lifetime eligibility at www.nslds.ed.gov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9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DIRECT SUBSIDIZED LOAN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ELIGIBILITY</a:t>
            </a:r>
            <a:endParaRPr lang="en-US" dirty="0">
              <a:solidFill>
                <a:srgbClr val="92D050"/>
              </a:solidFill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69833"/>
            <a:ext cx="8153400" cy="3539527"/>
          </a:xfrm>
        </p:spPr>
        <p:txBody>
          <a:bodyPr/>
          <a:lstStyle/>
          <a:p>
            <a:r>
              <a:rPr lang="en-US" dirty="0" smtClean="0"/>
              <a:t>Students borrowing a loan on or after July 1, 2013 will be limited on the maximum period of time (measured in academic years) they can receive Direct Subsidized loans.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period is based on the Maximum Time Frame of your declared program of study.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After you receive Direct Subsidized Loans for your maximum eligibility period, you are no longer eligible to receive additional subsidized loans.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6" y="2514600"/>
            <a:ext cx="7848600" cy="115409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 </a:t>
            </a:r>
            <a:r>
              <a:rPr lang="en-US" sz="6000" dirty="0" smtClean="0"/>
              <a:t>                                       </a:t>
            </a:r>
            <a:r>
              <a:rPr lang="en-US" sz="4800" dirty="0" smtClean="0">
                <a:solidFill>
                  <a:srgbClr val="92D050"/>
                </a:solidFill>
              </a:rPr>
              <a:t>$mart </a:t>
            </a:r>
            <a:r>
              <a:rPr lang="en-US" sz="4800" dirty="0" smtClean="0"/>
              <a:t>Money Choices 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92D050"/>
                </a:solidFill>
              </a:rPr>
              <a:t>You</a:t>
            </a:r>
            <a:r>
              <a:rPr lang="en-US" sz="4800" dirty="0" smtClean="0"/>
              <a:t> Can Make </a:t>
            </a:r>
            <a:r>
              <a:rPr lang="en-US" sz="4800" dirty="0" smtClean="0">
                <a:solidFill>
                  <a:srgbClr val="92D050"/>
                </a:solidFill>
              </a:rPr>
              <a:t>Today</a:t>
            </a:r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achin\AppData\Local\Microsoft\Windows\Temporary Internet Files\Content.IE5\PYPB8F6B\piggy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114800"/>
            <a:ext cx="18954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  <a:ea typeface="Adobe Fan Heiti Std B" pitchFamily="34" charset="-128"/>
              </a:rPr>
              <a:t>APPLY FOR </a:t>
            </a:r>
            <a:r>
              <a:rPr lang="en-US" dirty="0">
                <a:solidFill>
                  <a:srgbClr val="FF8600"/>
                </a:solidFill>
                <a:ea typeface="Adobe Fan Heiti Std B" pitchFamily="34" charset="-128"/>
              </a:rPr>
              <a:t>FREE</a:t>
            </a:r>
            <a:r>
              <a:rPr lang="en-US" dirty="0">
                <a:solidFill>
                  <a:srgbClr val="92D050"/>
                </a:solidFill>
                <a:ea typeface="Adobe Fan Heiti Std B" pitchFamily="34" charset="-128"/>
              </a:rPr>
              <a:t> MONEY-- SCHOLARSHIPS</a:t>
            </a:r>
            <a:r>
              <a:rPr lang="en-US" dirty="0">
                <a:solidFill>
                  <a:srgbClr val="FF8600"/>
                </a:solidFill>
                <a:ea typeface="Adobe Fan Heiti Std B" pitchFamily="34" charset="-128"/>
              </a:rPr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848600" cy="3733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Ventura College Foundation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Outside Scholarships:</a:t>
            </a:r>
          </a:p>
          <a:p>
            <a:pPr lvl="1"/>
            <a:r>
              <a:rPr lang="en-US" sz="2000" dirty="0"/>
              <a:t>www.fastweb.com</a:t>
            </a:r>
          </a:p>
          <a:p>
            <a:pPr lvl="1"/>
            <a:r>
              <a:rPr lang="en-US" sz="2000" dirty="0"/>
              <a:t>www.scholarships.com</a:t>
            </a:r>
          </a:p>
          <a:p>
            <a:pPr lvl="1"/>
            <a:r>
              <a:rPr lang="en-US" sz="2000" dirty="0"/>
              <a:t>https://studentaid.ed.gov</a:t>
            </a:r>
          </a:p>
          <a:p>
            <a:pPr lvl="1"/>
            <a:r>
              <a:rPr lang="en-US" sz="2000" dirty="0"/>
              <a:t>www.hispanicfund.org</a:t>
            </a:r>
          </a:p>
          <a:p>
            <a:pPr lvl="1"/>
            <a:r>
              <a:rPr lang="en-US" sz="2000" dirty="0"/>
              <a:t>https://bigfuture.collegeboard.org/scholarship-search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and MORE! </a:t>
            </a:r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31" y="5715000"/>
            <a:ext cx="32369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2971800"/>
            <a:ext cx="210502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9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BEWARE OF </a:t>
            </a:r>
            <a:br>
              <a:rPr lang="en-US" dirty="0" smtClean="0">
                <a:ea typeface="Adobe Fan Heiti Std B" pitchFamily="34" charset="-128"/>
              </a:rPr>
            </a:br>
            <a:r>
              <a:rPr lang="en-US" dirty="0" smtClean="0">
                <a:ea typeface="Adobe Fan Heiti Std B" pitchFamily="34" charset="-128"/>
              </a:rPr>
              <a:t>SCHOLARSHIP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SCAMS</a:t>
            </a:r>
            <a:r>
              <a:rPr lang="en-US" dirty="0" smtClean="0">
                <a:ea typeface="Adobe Fan Heiti Std B" pitchFamily="34" charset="-128"/>
              </a:rPr>
              <a:t>...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743200"/>
            <a:ext cx="75438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If any of these apply…</a:t>
            </a:r>
          </a:p>
          <a:p>
            <a:pPr lvl="1"/>
            <a:r>
              <a:rPr lang="en-US" dirty="0" smtClean="0"/>
              <a:t>They guarantee they have information you can’t get anywhere else</a:t>
            </a:r>
          </a:p>
          <a:p>
            <a:pPr lvl="1"/>
            <a:r>
              <a:rPr lang="en-US" dirty="0" smtClean="0"/>
              <a:t>They charge a fee to apply </a:t>
            </a:r>
          </a:p>
          <a:p>
            <a:pPr lvl="1"/>
            <a:r>
              <a:rPr lang="en-US" dirty="0" smtClean="0"/>
              <a:t>They offer you money when you haven’t even applied</a:t>
            </a:r>
          </a:p>
          <a:p>
            <a:pPr lvl="1"/>
            <a:r>
              <a:rPr lang="en-US" dirty="0" smtClean="0"/>
              <a:t>They don’t have any legitimate contact information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				</a:t>
            </a:r>
            <a:br>
              <a:rPr lang="en-US" dirty="0" smtClean="0"/>
            </a:br>
            <a:r>
              <a:rPr lang="en-US" dirty="0" smtClean="0"/>
              <a:t>				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			…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IT’S PROBABLY A SCAM!</a:t>
            </a:r>
          </a:p>
          <a:p>
            <a:pPr marL="45720" indent="0">
              <a:buNone/>
            </a:pP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2381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9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534400" cy="1154097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Adobe Fan Heiti Std B" pitchFamily="34" charset="-128"/>
              </a:rPr>
              <a:t>USE LOANS AS A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LAST RESORT</a:t>
            </a:r>
            <a:endParaRPr lang="en-US" dirty="0">
              <a:solidFill>
                <a:srgbClr val="92D050"/>
              </a:solidFill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4419600"/>
          </a:xfrm>
        </p:spPr>
        <p:txBody>
          <a:bodyPr/>
          <a:lstStyle/>
          <a:p>
            <a:r>
              <a:rPr lang="en-US" dirty="0" smtClean="0"/>
              <a:t>Remember, loans must be REPAID!</a:t>
            </a:r>
          </a:p>
          <a:p>
            <a:pPr lvl="1"/>
            <a:r>
              <a:rPr lang="en-US" dirty="0" smtClean="0"/>
              <a:t>Apply for as many scholarships and grants as possible</a:t>
            </a:r>
          </a:p>
          <a:p>
            <a:pPr lvl="1"/>
            <a:r>
              <a:rPr lang="en-US" dirty="0" smtClean="0"/>
              <a:t>Keep a part-time job if you can without impacting your school work to help with costs</a:t>
            </a:r>
          </a:p>
          <a:p>
            <a:r>
              <a:rPr lang="en-US" dirty="0" smtClean="0"/>
              <a:t>If you must borrow loans…</a:t>
            </a:r>
          </a:p>
          <a:p>
            <a:pPr lvl="1"/>
            <a:r>
              <a:rPr lang="en-US" dirty="0" smtClean="0"/>
              <a:t>Borrow as little as possible and only for school expenses</a:t>
            </a:r>
          </a:p>
          <a:p>
            <a:pPr lvl="1"/>
            <a:r>
              <a:rPr lang="en-US" dirty="0" smtClean="0"/>
              <a:t>Borrow only what you can realistically repay later</a:t>
            </a:r>
          </a:p>
          <a:p>
            <a:pPr lvl="2"/>
            <a:r>
              <a:rPr lang="en-US" dirty="0" smtClean="0"/>
              <a:t>Repayment Estimator: https://studentloans.gov</a:t>
            </a:r>
          </a:p>
          <a:p>
            <a:pPr lvl="1"/>
            <a:endParaRPr lang="en-US" dirty="0" smtClean="0">
              <a:latin typeface="Pristina" panose="03060402040406080204" pitchFamily="66" charset="0"/>
              <a:ea typeface="CatholicSchoolGirls Intl BB" panose="02000506000000020003" pitchFamily="2" charset="0"/>
            </a:endParaRPr>
          </a:p>
          <a:p>
            <a:pPr lvl="3"/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Every choice you make now will </a:t>
            </a:r>
            <a:br>
              <a:rPr lang="en-US" sz="1600" dirty="0" smtClean="0"/>
            </a:br>
            <a:r>
              <a:rPr lang="en-US" sz="1600" dirty="0" smtClean="0"/>
              <a:t>affect your financial future </a:t>
            </a:r>
          </a:p>
        </p:txBody>
      </p:sp>
      <p:pic>
        <p:nvPicPr>
          <p:cNvPr id="1026" name="Picture 2" descr="C:\Users\achin\AppData\Local\Microsoft\Windows\Temporary Internet Files\Content.IE5\CT0AS4H8\debt_woes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886199"/>
            <a:ext cx="30956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hin\AppData\Local\Microsoft\Windows\Temporary Internet Files\Content.IE5\CT0AS4H8\light_bulb_ide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219200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BUDGET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81200"/>
            <a:ext cx="7315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What is a budget?</a:t>
            </a:r>
          </a:p>
          <a:p>
            <a:pPr lvl="1"/>
            <a:r>
              <a:rPr lang="en-US" dirty="0" smtClean="0"/>
              <a:t>A financial plan; an estimate of your likely income and expenses for a given period (e.g. a month)</a:t>
            </a:r>
          </a:p>
          <a:p>
            <a:r>
              <a:rPr lang="en-US" sz="1800" dirty="0" smtClean="0"/>
              <a:t>Why is it important to budget?</a:t>
            </a:r>
          </a:p>
          <a:p>
            <a:pPr lvl="1"/>
            <a:r>
              <a:rPr lang="en-US" dirty="0" smtClean="0"/>
              <a:t>Take control of your money; don’t let your money control you.</a:t>
            </a:r>
          </a:p>
          <a:p>
            <a:pPr lvl="1"/>
            <a:r>
              <a:rPr lang="en-US" dirty="0" smtClean="0"/>
              <a:t>Don’t find yourself with empty pockets in the middle of the semester</a:t>
            </a:r>
          </a:p>
          <a:p>
            <a:pPr lvl="1"/>
            <a:r>
              <a:rPr lang="en-US" dirty="0" smtClean="0"/>
              <a:t>Avoid or minimize debt</a:t>
            </a:r>
          </a:p>
          <a:p>
            <a:pPr lvl="1"/>
            <a:r>
              <a:rPr lang="en-US" dirty="0" smtClean="0"/>
              <a:t>Obtain your goals, including saving! Achieving them requires planning and action.</a:t>
            </a:r>
          </a:p>
          <a:p>
            <a:pPr marL="502920" lvl="2" indent="0">
              <a:buNone/>
            </a:pPr>
            <a:endParaRPr lang="en-US" sz="1800" dirty="0" smtClean="0">
              <a:hlinkClick r:id="rId3" invalidUrl="http://www.cashcourse.org/Portals/0/Resource Library/Worksheets/Monthly Budget Worksheet.pdf"/>
            </a:endParaRPr>
          </a:p>
          <a:p>
            <a:pPr marL="502920" lvl="2" indent="0">
              <a:buNone/>
            </a:pPr>
            <a:endParaRPr lang="en-US" sz="1800" dirty="0">
              <a:hlinkClick r:id="rId4" invalidUrl="http://www.cashcourse.org/Portals/0/Resource Library/Worksheets/Monthly Budget Worksheet.pdf"/>
            </a:endParaRPr>
          </a:p>
          <a:p>
            <a:pPr marL="502920" lvl="2" indent="0">
              <a:buNone/>
            </a:pPr>
            <a:endParaRPr lang="en-US" sz="1800" dirty="0" smtClean="0">
              <a:hlinkClick r:id="rId5" invalidUrl="http://www.cashcourse.org/Portals/0/Resource Library/Worksheets/Monthly Budget Worksheet.pdf"/>
            </a:endParaRPr>
          </a:p>
          <a:p>
            <a:pPr marL="45720" indent="0">
              <a:buNone/>
            </a:pPr>
            <a:r>
              <a:rPr lang="en-US" sz="3000" dirty="0" smtClean="0">
                <a:latin typeface="Pristina" panose="03060402040406080204" pitchFamily="66" charset="0"/>
                <a:ea typeface="CatholicSchoolGirls Intl BB" panose="02000506000000020003" pitchFamily="2" charset="0"/>
              </a:rPr>
              <a:t>     </a:t>
            </a:r>
            <a:endParaRPr lang="en-US" sz="1800" dirty="0" smtClean="0">
              <a:hlinkClick r:id="rId6" invalidUrl="http://www.cashcourse.org/Portals/0/Resource Library/Worksheets/Monthly Budget Worksheet.pdf"/>
            </a:endParaRPr>
          </a:p>
          <a:p>
            <a:pPr marL="45720" indent="0">
              <a:buNone/>
            </a:pPr>
            <a:r>
              <a:rPr lang="en-US" sz="1200" dirty="0" smtClean="0">
                <a:hlinkClick r:id="rId7" invalidUrl="http://www.cashcourse.org/Portals/0/Resource Library/Worksheets/Monthly Budget Worksheet.pdf"/>
              </a:rPr>
              <a:t/>
            </a:r>
            <a:br>
              <a:rPr lang="en-US" sz="1200" dirty="0" smtClean="0">
                <a:hlinkClick r:id="rId8" invalidUrl="http://www.cashcourse.org/Portals/0/Resource Library/Worksheets/Monthly Budget Worksheet.pdf"/>
              </a:rPr>
            </a:br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2050" name="Picture 2" descr="C:\Users\achin\AppData\Local\Microsoft\Windows\Temporary Internet Files\Content.IE5\2F0BE4CW\empty_pockets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5181600"/>
            <a:ext cx="1809750" cy="13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54226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parral Pro Light" pitchFamily="18" charset="0"/>
              </a:rPr>
              <a:t>He who fails to plan, plans to fail </a:t>
            </a:r>
            <a:r>
              <a:rPr lang="en-US" sz="1600" dirty="0" smtClean="0"/>
              <a:t>- </a:t>
            </a:r>
            <a:r>
              <a:rPr lang="en-US" sz="1600" dirty="0" smtClean="0">
                <a:latin typeface="Chaparral Pro Light" pitchFamily="18" charset="0"/>
              </a:rPr>
              <a:t>Proverb</a:t>
            </a:r>
            <a:endParaRPr lang="en-US" sz="1600" dirty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762001"/>
            <a:ext cx="7315200" cy="990600"/>
          </a:xfrm>
        </p:spPr>
        <p:txBody>
          <a:bodyPr/>
          <a:lstStyle/>
          <a:p>
            <a:pPr algn="ctr"/>
            <a:r>
              <a:rPr lang="en-US" dirty="0" smtClean="0"/>
              <a:t>SET </a:t>
            </a:r>
            <a:r>
              <a:rPr lang="en-US" dirty="0" smtClean="0">
                <a:solidFill>
                  <a:srgbClr val="92D050"/>
                </a:solidFill>
              </a:rPr>
              <a:t>SMART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752600"/>
            <a:ext cx="7924800" cy="38443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</a:t>
            </a:r>
            <a:r>
              <a:rPr lang="en-US" sz="1700" dirty="0" smtClean="0">
                <a:solidFill>
                  <a:srgbClr val="92D050"/>
                </a:solidFill>
              </a:rPr>
              <a:t>PECIFIC: </a:t>
            </a:r>
            <a:r>
              <a:rPr lang="en-US" sz="1700" dirty="0" smtClean="0"/>
              <a:t>Be specific enough to suggest action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M</a:t>
            </a:r>
            <a:r>
              <a:rPr lang="en-US" sz="1700" dirty="0" smtClean="0">
                <a:solidFill>
                  <a:srgbClr val="92D050"/>
                </a:solidFill>
              </a:rPr>
              <a:t>EASURABLE: </a:t>
            </a:r>
            <a:r>
              <a:rPr lang="en-US" sz="1700" dirty="0" smtClean="0"/>
              <a:t>You need to know when you achieved your goal or how close you are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A</a:t>
            </a:r>
            <a:r>
              <a:rPr lang="en-US" sz="1700" dirty="0" smtClean="0">
                <a:solidFill>
                  <a:srgbClr val="92D050"/>
                </a:solidFill>
              </a:rPr>
              <a:t>TTAINABLE: </a:t>
            </a:r>
            <a:r>
              <a:rPr lang="en-US" sz="1700" dirty="0" smtClean="0"/>
              <a:t>The steps toward reaching your goal need to be reasonable and possible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R</a:t>
            </a:r>
            <a:r>
              <a:rPr lang="en-US" sz="1700" dirty="0" smtClean="0">
                <a:solidFill>
                  <a:srgbClr val="92D050"/>
                </a:solidFill>
              </a:rPr>
              <a:t>ELEVANT: </a:t>
            </a:r>
            <a:r>
              <a:rPr lang="en-US" sz="1700" dirty="0" smtClean="0"/>
              <a:t>Are you working towards a goal that fits your need?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</a:t>
            </a:r>
            <a:r>
              <a:rPr lang="en-US" sz="1700" dirty="0" smtClean="0">
                <a:solidFill>
                  <a:srgbClr val="92D050"/>
                </a:solidFill>
              </a:rPr>
              <a:t>IME-RELATED: </a:t>
            </a:r>
            <a:r>
              <a:rPr lang="en-US" sz="1700" dirty="0" smtClean="0"/>
              <a:t>Set a definite target date</a:t>
            </a:r>
            <a:endParaRPr lang="en-US" sz="17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191000"/>
            <a:ext cx="7391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2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0010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800" dirty="0" smtClean="0">
                <a:solidFill>
                  <a:srgbClr val="92D050"/>
                </a:solidFill>
              </a:rPr>
              <a:t>Financial Aid </a:t>
            </a:r>
            <a:r>
              <a:rPr lang="en-US" sz="4800" dirty="0" smtClean="0">
                <a:solidFill>
                  <a:schemeClr val="tx2"/>
                </a:solidFill>
              </a:rPr>
              <a:t>Reminders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3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SAMPLE </a:t>
            </a:r>
            <a:r>
              <a:rPr lang="en-US" dirty="0" smtClean="0">
                <a:solidFill>
                  <a:srgbClr val="92D050"/>
                </a:solidFill>
              </a:rPr>
              <a:t>BUDGET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558422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9383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4800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“secret” every millionaire knows:</a:t>
            </a:r>
          </a:p>
          <a:p>
            <a:r>
              <a:rPr lang="en-US" i="1" dirty="0" smtClean="0"/>
              <a:t>Live within your income!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212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1154097"/>
          </a:xfrm>
        </p:spPr>
        <p:txBody>
          <a:bodyPr/>
          <a:lstStyle/>
          <a:p>
            <a:pPr algn="ctr"/>
            <a:r>
              <a:rPr lang="en-US" dirty="0">
                <a:ea typeface="Adobe Fan Heiti Std B" pitchFamily="34" charset="-128"/>
              </a:rPr>
              <a:t>BUDGETING</a:t>
            </a:r>
            <a:r>
              <a:rPr lang="en-US" dirty="0">
                <a:solidFill>
                  <a:srgbClr val="92D050"/>
                </a:solidFill>
                <a:ea typeface="Adobe Fan Heiti Std B" pitchFamily="34" charset="-128"/>
              </a:rPr>
              <a:t> STEP-BY-STEP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3539527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AutoNum type="arabicParenR"/>
            </a:pPr>
            <a:r>
              <a:rPr lang="en-US" sz="17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List your estimated expenses for the month</a:t>
            </a:r>
          </a:p>
          <a:p>
            <a:pPr lvl="1"/>
            <a:r>
              <a:rPr lang="en-US" sz="1600" dirty="0"/>
              <a:t>Fixed: rent, auto insurance, utilities, etc.</a:t>
            </a:r>
          </a:p>
          <a:p>
            <a:pPr lvl="1"/>
            <a:r>
              <a:rPr lang="en-US" sz="1600" dirty="0"/>
              <a:t>Variable: food, clothing, gas, entertainment, etc.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17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List your estimated income for the month</a:t>
            </a:r>
          </a:p>
          <a:p>
            <a:pPr lvl="1"/>
            <a:r>
              <a:rPr lang="en-US" sz="1600" dirty="0"/>
              <a:t>If you receive financial aid, divide the disbursed amount by the number of months in the semester</a:t>
            </a:r>
            <a:endParaRPr lang="en-US" sz="16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502920" indent="-457200">
              <a:buAutoNum type="arabicParenR"/>
            </a:pPr>
            <a:r>
              <a:rPr lang="en-US" sz="17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Adjust your budget based on your goals and realities</a:t>
            </a:r>
          </a:p>
          <a:p>
            <a:pPr lvl="1"/>
            <a:r>
              <a:rPr lang="en-US" sz="1600" dirty="0"/>
              <a:t>Save for an emergency, a car, a vacation.. </a:t>
            </a:r>
            <a:r>
              <a:rPr lang="en-US" sz="1600" i="1" dirty="0"/>
              <a:t>What’s your goal?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17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Track your spending</a:t>
            </a:r>
          </a:p>
          <a:p>
            <a:pPr lvl="1"/>
            <a:r>
              <a:rPr lang="en-US" sz="1600" dirty="0"/>
              <a:t>Where are you over-spending? Where can you cut costs?</a:t>
            </a:r>
          </a:p>
          <a:p>
            <a:pPr marL="502920" indent="-457200">
              <a:buFont typeface="+mj-lt"/>
              <a:buAutoNum type="arabicParenR"/>
            </a:pPr>
            <a:r>
              <a:rPr lang="en-US" sz="17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Adjust your budget as </a:t>
            </a:r>
            <a:r>
              <a:rPr lang="en-US" sz="17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needed</a:t>
            </a:r>
            <a:r>
              <a:rPr lang="en-US" sz="1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endParaRPr lang="en-US" sz="1000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r>
              <a:rPr lang="en-US" sz="1600" dirty="0" smtClean="0"/>
              <a:t>Don’t </a:t>
            </a:r>
            <a:r>
              <a:rPr lang="en-US" sz="1600" dirty="0"/>
              <a:t>forget to incorporate savings and goals into your budget.</a:t>
            </a:r>
          </a:p>
          <a:p>
            <a:r>
              <a:rPr lang="en-US" sz="1600" dirty="0"/>
              <a:t>If your expenses are </a:t>
            </a:r>
            <a:r>
              <a:rPr lang="en-US" sz="1900" dirty="0">
                <a:solidFill>
                  <a:srgbClr val="92D050"/>
                </a:solidFill>
              </a:rPr>
              <a:t>&gt;</a:t>
            </a:r>
            <a:r>
              <a:rPr lang="en-US" sz="1600" dirty="0"/>
              <a:t> than your income, you must either reduce your expenses or increase your income.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7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838200"/>
            <a:ext cx="87630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DETERMINE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NEEDS</a:t>
            </a:r>
            <a:r>
              <a:rPr lang="en-US" dirty="0" smtClean="0">
                <a:ea typeface="Adobe Fan Heiti Std B" pitchFamily="34" charset="-128"/>
              </a:rPr>
              <a:t> VS.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WANTS</a:t>
            </a:r>
            <a:endParaRPr lang="en-US" dirty="0">
              <a:solidFill>
                <a:srgbClr val="92D050"/>
              </a:solidFill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2667000"/>
          </a:xfrm>
        </p:spPr>
        <p:txBody>
          <a:bodyPr numCol="2">
            <a:normAutofit lnSpcReduction="10000"/>
          </a:bodyPr>
          <a:lstStyle/>
          <a:p>
            <a:pPr marL="45720" indent="0" algn="ctr">
              <a:buNone/>
            </a:pPr>
            <a:r>
              <a:rPr lang="en-US" sz="1600" u="sng" dirty="0" smtClean="0">
                <a:solidFill>
                  <a:schemeClr val="tx1">
                    <a:lumMod val="75000"/>
                  </a:schemeClr>
                </a:solidFill>
              </a:rPr>
              <a:t>NEEDS</a:t>
            </a:r>
            <a:endParaRPr lang="en-US" sz="1600" dirty="0" smtClean="0"/>
          </a:p>
          <a:p>
            <a:r>
              <a:rPr lang="en-US" sz="1600" dirty="0" smtClean="0"/>
              <a:t>Shelter</a:t>
            </a:r>
          </a:p>
          <a:p>
            <a:r>
              <a:rPr lang="en-US" sz="1600" dirty="0" smtClean="0"/>
              <a:t>Food/Water</a:t>
            </a:r>
          </a:p>
          <a:p>
            <a:r>
              <a:rPr lang="en-US" sz="1600" dirty="0" smtClean="0"/>
              <a:t>Clothing/Shoes</a:t>
            </a:r>
          </a:p>
          <a:p>
            <a:r>
              <a:rPr lang="en-US" sz="1600" dirty="0" smtClean="0"/>
              <a:t>Transportation</a:t>
            </a:r>
          </a:p>
          <a:p>
            <a:r>
              <a:rPr lang="en-US" sz="1600" dirty="0" smtClean="0"/>
              <a:t>Utilities</a:t>
            </a:r>
          </a:p>
          <a:p>
            <a:r>
              <a:rPr lang="en-US" sz="1600" dirty="0" smtClean="0"/>
              <a:t>Personal care expenses</a:t>
            </a:r>
          </a:p>
          <a:p>
            <a:r>
              <a:rPr lang="en-US" sz="1600" dirty="0" smtClean="0"/>
              <a:t>Books and supplies</a:t>
            </a:r>
          </a:p>
          <a:p>
            <a:r>
              <a:rPr lang="en-US" sz="1600" dirty="0" smtClean="0"/>
              <a:t>Basic phone and internet</a:t>
            </a:r>
          </a:p>
          <a:p>
            <a:pPr marL="45720" indent="0" algn="ctr">
              <a:buNone/>
            </a:pPr>
            <a:r>
              <a:rPr lang="en-US" sz="1600" u="sng" dirty="0" smtClean="0">
                <a:solidFill>
                  <a:schemeClr val="tx1">
                    <a:lumMod val="75000"/>
                  </a:schemeClr>
                </a:solidFill>
              </a:rPr>
              <a:t>WANTS</a:t>
            </a:r>
            <a:endParaRPr lang="en-US" sz="1600" dirty="0" smtClean="0"/>
          </a:p>
          <a:p>
            <a:r>
              <a:rPr lang="en-US" sz="1600" dirty="0" smtClean="0"/>
              <a:t>Latest smart phone, gadget, etc.</a:t>
            </a:r>
          </a:p>
          <a:p>
            <a:r>
              <a:rPr lang="en-US" sz="1600" dirty="0" smtClean="0"/>
              <a:t>New expensive car</a:t>
            </a:r>
          </a:p>
          <a:p>
            <a:r>
              <a:rPr lang="en-US" sz="1600" dirty="0" smtClean="0"/>
              <a:t>Daily costly coffee drink</a:t>
            </a:r>
          </a:p>
          <a:p>
            <a:r>
              <a:rPr lang="en-US" sz="1600" dirty="0" smtClean="0"/>
              <a:t>Apps, games, etc.</a:t>
            </a:r>
          </a:p>
          <a:p>
            <a:r>
              <a:rPr lang="en-US" sz="1600" dirty="0" smtClean="0"/>
              <a:t>Cable TV, highest-speed internet</a:t>
            </a:r>
          </a:p>
          <a:p>
            <a:r>
              <a:rPr lang="en-US" sz="1600" dirty="0" smtClean="0"/>
              <a:t>All new books and supplies</a:t>
            </a:r>
          </a:p>
          <a:p>
            <a:r>
              <a:rPr lang="en-US" sz="1600" dirty="0" smtClean="0"/>
              <a:t>New brand-name clothes/shoes</a:t>
            </a:r>
          </a:p>
          <a:p>
            <a:r>
              <a:rPr lang="en-US" sz="1600" dirty="0" smtClean="0"/>
              <a:t>Costly entertainment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572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/>
                </a:solidFill>
              </a:rPr>
              <a:t>Spend primarily on </a:t>
            </a:r>
            <a:r>
              <a:rPr lang="en-US" sz="1400" dirty="0">
                <a:solidFill>
                  <a:srgbClr val="283138">
                    <a:lumMod val="25000"/>
                    <a:lumOff val="75000"/>
                  </a:srgbClr>
                </a:solidFill>
              </a:rPr>
              <a:t>NEEDS</a:t>
            </a:r>
            <a:r>
              <a:rPr lang="en-US" sz="1400" dirty="0">
                <a:solidFill>
                  <a:prstClr val="white"/>
                </a:solidFill>
              </a:rPr>
              <a:t> and look for ways to spend less and even save.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400" dirty="0">
              <a:solidFill>
                <a:prstClr val="white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/>
                </a:solidFill>
              </a:rPr>
              <a:t>Always remember your </a:t>
            </a:r>
            <a:r>
              <a:rPr lang="en-US" sz="1400" dirty="0">
                <a:solidFill>
                  <a:srgbClr val="283138">
                    <a:lumMod val="25000"/>
                    <a:lumOff val="75000"/>
                  </a:srgbClr>
                </a:solidFill>
              </a:rPr>
              <a:t>GOALS</a:t>
            </a:r>
            <a:r>
              <a:rPr lang="en-US" sz="1400" dirty="0">
                <a:solidFill>
                  <a:prstClr val="white"/>
                </a:solidFill>
              </a:rPr>
              <a:t>: Ask yourself before spending, “What could I better use this money for? Do I absolutely need this now?”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000" y="5666999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prstClr val="white"/>
                </a:solidFill>
                <a:latin typeface="Chaparral Pro Light" pitchFamily="18" charset="0"/>
              </a:rPr>
              <a:t>Don’t live like a professional when you are a student </a:t>
            </a:r>
            <a:endParaRPr lang="en-US" sz="1600" b="1" dirty="0" smtClean="0">
              <a:solidFill>
                <a:prstClr val="white"/>
              </a:solidFill>
              <a:latin typeface="Chaparral Pro Light" pitchFamily="18" charset="0"/>
            </a:endParaRPr>
          </a:p>
          <a:p>
            <a:pPr lvl="0"/>
            <a:r>
              <a:rPr lang="en-US" sz="1600" b="1" dirty="0" smtClean="0">
                <a:solidFill>
                  <a:prstClr val="white"/>
                </a:solidFill>
                <a:latin typeface="Chaparral Pro Light" pitchFamily="18" charset="0"/>
              </a:rPr>
              <a:t>so </a:t>
            </a:r>
            <a:r>
              <a:rPr lang="en-US" sz="1600" b="1" dirty="0">
                <a:solidFill>
                  <a:prstClr val="white"/>
                </a:solidFill>
                <a:latin typeface="Chaparral Pro Light" pitchFamily="18" charset="0"/>
              </a:rPr>
              <a:t>you don’t live like a student when you are a professional.</a:t>
            </a:r>
          </a:p>
        </p:txBody>
      </p:sp>
      <p:pic>
        <p:nvPicPr>
          <p:cNvPr id="9" name="Picture 3" descr="C:\Users\achin\AppData\Local\Microsoft\Windows\Temporary Internet Files\Content.IE5\CT0AS4H8\glowing-light-bulb-2847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0" y="5871524"/>
            <a:ext cx="360000" cy="3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89916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MORE</a:t>
            </a:r>
            <a:r>
              <a:rPr lang="en-US" dirty="0" smtClean="0">
                <a:ea typeface="Adobe Fan Heiti Std B" pitchFamily="34" charset="-128"/>
              </a:rPr>
              <a:t> MONEY-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SAVING</a:t>
            </a:r>
            <a:b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</a:br>
            <a:r>
              <a:rPr lang="en-US" dirty="0" smtClean="0">
                <a:ea typeface="Adobe Fan Heiti Std B" pitchFamily="34" charset="-128"/>
              </a:rPr>
              <a:t>STRATEGIES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3820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Use your student </a:t>
            </a:r>
            <a:r>
              <a:rPr lang="en-US" dirty="0"/>
              <a:t>ID for student </a:t>
            </a:r>
            <a:r>
              <a:rPr lang="en-US" dirty="0" smtClean="0"/>
              <a:t>discounts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Buy used books or borrow if possible; check out books at the library; take advantage of the Lending Library</a:t>
            </a:r>
          </a:p>
          <a:p>
            <a:r>
              <a:rPr lang="en-US" dirty="0" smtClean="0"/>
              <a:t>Take advantage of free or low-cost entertainment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Cut out costly habits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Make a shopping list of needs and stick to it. Clip coupons.</a:t>
            </a:r>
          </a:p>
          <a:p>
            <a:r>
              <a:rPr lang="en-US" dirty="0" smtClean="0"/>
              <a:t>When possible, carpool or avoid driving excessively to save on gas and parking</a:t>
            </a:r>
          </a:p>
          <a:p>
            <a:r>
              <a:rPr lang="en-US" dirty="0" smtClean="0"/>
              <a:t>Eat out less often</a:t>
            </a:r>
          </a:p>
          <a:p>
            <a:endParaRPr lang="en-US" dirty="0"/>
          </a:p>
          <a:p>
            <a:r>
              <a:rPr lang="en-US" dirty="0" smtClean="0"/>
              <a:t>Every little bit helps!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 descr="C:\Users\achin\AppData\Local\Microsoft\Windows\Temporary Internet Files\Content.IE5\OY7SEZ2Y\MP9004049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1981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BUILD YOUR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CREDIT</a:t>
            </a:r>
            <a:endParaRPr lang="en-US" dirty="0">
              <a:solidFill>
                <a:srgbClr val="92D050"/>
              </a:solidFill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686175"/>
          </a:xfrm>
        </p:spPr>
        <p:txBody>
          <a:bodyPr>
            <a:normAutofit/>
          </a:bodyPr>
          <a:lstStyle/>
          <a:p>
            <a:r>
              <a:rPr lang="en-US" sz="1900" dirty="0" smtClean="0"/>
              <a:t>It is important to build good credit NOW so you can take out a loan for big purchases like a </a:t>
            </a:r>
            <a:r>
              <a:rPr lang="en-US" sz="1900" dirty="0" smtClean="0">
                <a:solidFill>
                  <a:srgbClr val="92D050"/>
                </a:solidFill>
              </a:rPr>
              <a:t>car</a:t>
            </a:r>
            <a:r>
              <a:rPr lang="en-US" sz="1900" dirty="0" smtClean="0"/>
              <a:t> or a </a:t>
            </a:r>
            <a:r>
              <a:rPr lang="en-US" sz="1900" dirty="0" smtClean="0">
                <a:solidFill>
                  <a:srgbClr val="92D050"/>
                </a:solidFill>
              </a:rPr>
              <a:t>house</a:t>
            </a:r>
            <a:r>
              <a:rPr lang="en-US" sz="1900" dirty="0" smtClean="0"/>
              <a:t> later. Many </a:t>
            </a:r>
            <a:r>
              <a:rPr lang="en-US" sz="1900" dirty="0" smtClean="0">
                <a:solidFill>
                  <a:srgbClr val="92D050"/>
                </a:solidFill>
              </a:rPr>
              <a:t>employers</a:t>
            </a:r>
            <a:r>
              <a:rPr lang="en-US" sz="1900" dirty="0" smtClean="0"/>
              <a:t> and </a:t>
            </a:r>
            <a:r>
              <a:rPr lang="en-US" sz="1900" dirty="0" smtClean="0">
                <a:solidFill>
                  <a:srgbClr val="92D050"/>
                </a:solidFill>
              </a:rPr>
              <a:t>landlords</a:t>
            </a:r>
            <a:r>
              <a:rPr lang="en-US" sz="1900" dirty="0" smtClean="0"/>
              <a:t> also check your credit, so building good credit now can help you land your dream job or home.</a:t>
            </a:r>
          </a:p>
          <a:p>
            <a:pPr lvl="1"/>
            <a:r>
              <a:rPr lang="en-US" sz="1700" dirty="0" smtClean="0"/>
              <a:t>Pay bills on time and repay loans as promised</a:t>
            </a:r>
          </a:p>
          <a:p>
            <a:pPr lvl="1"/>
            <a:r>
              <a:rPr lang="en-US" sz="1700" dirty="0" smtClean="0"/>
              <a:t>Pay off any credit balances in full each month</a:t>
            </a:r>
          </a:p>
          <a:p>
            <a:pPr lvl="1"/>
            <a:r>
              <a:rPr lang="en-US" sz="1700" dirty="0" smtClean="0"/>
              <a:t>Do not bounce checks or overdraw your account</a:t>
            </a:r>
          </a:p>
          <a:p>
            <a:pPr lvl="1"/>
            <a:r>
              <a:rPr lang="en-US" sz="1700" dirty="0" smtClean="0"/>
              <a:t>Contact creditor immediately if you are struggling to make payments</a:t>
            </a:r>
          </a:p>
          <a:p>
            <a:pPr lvl="1"/>
            <a:r>
              <a:rPr lang="en-US" sz="1700" dirty="0" smtClean="0"/>
              <a:t>Monitor your credit reports regularly to ensure your credit is not being used and ruined due to identity theft</a:t>
            </a:r>
          </a:p>
          <a:p>
            <a:pPr lvl="2"/>
            <a:r>
              <a:rPr lang="en-US" dirty="0" smtClean="0">
                <a:hlinkClick r:id="rId3"/>
              </a:rPr>
              <a:t>www.annualcreditreport.com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www.bankrate.com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C:\Users\achin\AppData\Local\Microsoft\Windows\Temporary Internet Files\Content.IE5\5TEEG4IP\MC9003892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48250"/>
            <a:ext cx="2286000" cy="1600200"/>
          </a:xfrm>
          <a:prstGeom prst="rect">
            <a:avLst/>
          </a:prstGeom>
          <a:pattFill prst="pct75">
            <a:fgClr>
              <a:schemeClr val="tx2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9913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TIPS TO </a:t>
            </a:r>
            <a:br>
              <a:rPr lang="en-US" dirty="0" smtClean="0">
                <a:ea typeface="Adobe Fan Heiti Std B" pitchFamily="34" charset="-128"/>
              </a:rPr>
            </a:br>
            <a:r>
              <a:rPr lang="en-US" dirty="0" smtClean="0">
                <a:ea typeface="Adobe Fan Heiti Std B" pitchFamily="34" charset="-128"/>
              </a:rPr>
              <a:t>PROTECT YOUR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IDENTITY</a:t>
            </a:r>
            <a:endParaRPr lang="en-US" dirty="0">
              <a:solidFill>
                <a:srgbClr val="92D050"/>
              </a:solidFill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Monitor your credit reports, bank accounts, even your federal financial aid history on NSLDS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Do not share your user IDs, passwords, PIN #s and any other personal information with others</a:t>
            </a:r>
          </a:p>
          <a:p>
            <a:r>
              <a:rPr lang="en-US" dirty="0" smtClean="0"/>
              <a:t>Do not disclose sensitive identity information in public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Opt out of pre-approved loan and credit card offers</a:t>
            </a:r>
          </a:p>
          <a:p>
            <a:r>
              <a:rPr lang="en-US" dirty="0" smtClean="0"/>
              <a:t>Shred anything you don’t need with sensitive information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Do not carry your Social Security card in your wallet</a:t>
            </a:r>
          </a:p>
          <a:p>
            <a:r>
              <a:rPr lang="en-US" dirty="0" smtClean="0"/>
              <a:t>Avoid making purchases with cards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Make sure a site is secure before entering private data</a:t>
            </a:r>
          </a:p>
          <a:p>
            <a:r>
              <a:rPr lang="en-US" dirty="0" smtClean="0"/>
              <a:t>Do not respond to suspicious emails or phone calls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 descr="C:\Users\achin\AppData\Local\Microsoft\Windows\Temporary Internet Files\Content.IE5\OY7SEZ2Y\MC900023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04900"/>
            <a:ext cx="913486" cy="914400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989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315200" cy="1154097"/>
          </a:xfrm>
        </p:spPr>
        <p:txBody>
          <a:bodyPr/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HELPFUL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RESOURCES</a:t>
            </a:r>
            <a:endParaRPr lang="en-US" dirty="0">
              <a:solidFill>
                <a:srgbClr val="92D050"/>
              </a:solidFill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1"/>
            <a:ext cx="7924800" cy="4099560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CashCourse</a:t>
            </a:r>
            <a:r>
              <a:rPr lang="en-US" dirty="0" smtClean="0"/>
              <a:t>- FREE resources to help you make informed financial choices.</a:t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>
                <a:hlinkClick r:id="rId3"/>
              </a:rPr>
              <a:t>Financial Aid TV</a:t>
            </a:r>
            <a:r>
              <a:rPr lang="en-US" dirty="0" smtClean="0"/>
              <a:t>- Short videos to answer questions about financial aid and money management.</a:t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VC Financial Aid Website</a:t>
            </a:r>
            <a:r>
              <a:rPr lang="en-US" dirty="0" smtClean="0"/>
              <a:t>- Up-to-date information regarding office hours, financial aid regulations, etc.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724400"/>
            <a:ext cx="350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5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CONTACT </a:t>
            </a:r>
            <a:r>
              <a:rPr lang="en-US" dirty="0" smtClean="0">
                <a:ea typeface="Adobe Fan Heiti Std B" pitchFamily="34" charset="-128"/>
              </a:rPr>
              <a:t>FINANCIAL AID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441959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Monday, Wednesday, Thursday		8:30am – 3:30pm</a:t>
            </a:r>
          </a:p>
          <a:p>
            <a:r>
              <a:rPr lang="en-US" dirty="0" smtClean="0"/>
              <a:t>Tuesday				8:30am – 6:30pm</a:t>
            </a:r>
          </a:p>
          <a:p>
            <a:r>
              <a:rPr lang="en-US" dirty="0" smtClean="0"/>
              <a:t>Friday				Closed for processing</a:t>
            </a:r>
          </a:p>
          <a:p>
            <a:endParaRPr lang="en-US" dirty="0"/>
          </a:p>
          <a:p>
            <a:r>
              <a:rPr lang="en-US" dirty="0" smtClean="0"/>
              <a:t>Bookstore and Campus Services (BCS) building</a:t>
            </a:r>
          </a:p>
          <a:p>
            <a:r>
              <a:rPr lang="en-US" dirty="0" smtClean="0"/>
              <a:t>Telephone: 805.289.6369</a:t>
            </a:r>
          </a:p>
          <a:p>
            <a:r>
              <a:rPr lang="en-US" dirty="0" smtClean="0"/>
              <a:t>Fax: 805.289.6383</a:t>
            </a:r>
          </a:p>
          <a:p>
            <a:r>
              <a:rPr lang="en-US" dirty="0" smtClean="0"/>
              <a:t>Email: vcfinancialaid@vcccd.edu</a:t>
            </a:r>
          </a:p>
          <a:p>
            <a:endParaRPr lang="en-US" dirty="0"/>
          </a:p>
          <a:p>
            <a:r>
              <a:rPr lang="en-US" dirty="0" smtClean="0"/>
              <a:t>Like us on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https://www.facebook.com/vcfao</a:t>
            </a:r>
            <a:endParaRPr lang="en-US" dirty="0" smtClean="0"/>
          </a:p>
          <a:p>
            <a:r>
              <a:rPr lang="en-US" dirty="0" smtClean="0"/>
              <a:t>Follow us </a:t>
            </a:r>
            <a:r>
              <a:rPr lang="en-US" dirty="0"/>
              <a:t>on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Twitter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@VCFAO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403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APPLY</a:t>
            </a:r>
            <a:r>
              <a:rPr lang="en-US" dirty="0" smtClean="0">
                <a:ea typeface="Adobe Fan Heiti Std B" pitchFamily="34" charset="-128"/>
              </a:rPr>
              <a:t> TODAY!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099560"/>
          </a:xfrm>
        </p:spPr>
        <p:txBody>
          <a:bodyPr/>
          <a:lstStyle/>
          <a:p>
            <a:pPr marL="45720" indent="0" algn="ctr">
              <a:buNone/>
            </a:pPr>
            <a:r>
              <a:rPr lang="en-US" u="sng" dirty="0" smtClean="0"/>
              <a:t>IT’S NOT TOO LATE TO APPLY FOR FINANCIAL AID</a:t>
            </a:r>
            <a:br>
              <a:rPr lang="en-US" u="sng" dirty="0" smtClean="0"/>
            </a:br>
            <a:endParaRPr lang="en-US" sz="1800" dirty="0" smtClean="0"/>
          </a:p>
          <a:p>
            <a:pPr marL="4572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2017-2018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FAFSA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92D050"/>
                </a:solidFill>
              </a:rPr>
              <a:t>Dream Act Applications </a:t>
            </a:r>
            <a:r>
              <a:rPr lang="en-US" dirty="0" smtClean="0"/>
              <a:t>are available online at </a:t>
            </a:r>
            <a:r>
              <a:rPr lang="en-US" dirty="0" smtClean="0">
                <a:solidFill>
                  <a:schemeClr val="tx2"/>
                </a:solidFill>
              </a:rPr>
              <a:t>www.fafsa.gov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92D050"/>
                </a:solidFill>
              </a:rPr>
              <a:t>www.caldreamact.org</a:t>
            </a:r>
            <a:br>
              <a:rPr lang="en-US" dirty="0" smtClean="0">
                <a:solidFill>
                  <a:srgbClr val="92D050"/>
                </a:solidFill>
              </a:rPr>
            </a:br>
            <a:endParaRPr lang="en-US" sz="800" dirty="0" smtClean="0">
              <a:solidFill>
                <a:srgbClr val="92D050"/>
              </a:solidFill>
            </a:endParaRPr>
          </a:p>
          <a:p>
            <a:pPr marL="45720" indent="0">
              <a:buNone/>
            </a:pPr>
            <a:r>
              <a:rPr lang="en-US" sz="2800" b="1" baseline="30000" dirty="0" smtClean="0"/>
              <a:t>	*2018-2019 applications will open October 1,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199"/>
            <a:ext cx="3581400" cy="25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199"/>
            <a:ext cx="3810000" cy="25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315200" cy="129359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Satisfactory Academic Progress </a:t>
            </a:r>
            <a:r>
              <a:rPr lang="en-US" sz="4800" dirty="0" smtClean="0">
                <a:solidFill>
                  <a:srgbClr val="92D050"/>
                </a:solidFill>
              </a:rPr>
              <a:t>(SAP)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4038600" cy="1154097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Adobe Fan Heiti Std B" pitchFamily="34" charset="-128"/>
              </a:rPr>
              <a:t>WHAT IS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SAP</a:t>
            </a:r>
            <a:r>
              <a:rPr lang="en-US" dirty="0" smtClean="0">
                <a:ea typeface="Adobe Fan Heiti Std B" pitchFamily="34" charset="-128"/>
              </a:rPr>
              <a:t>?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70960"/>
          </a:xfrm>
        </p:spPr>
        <p:txBody>
          <a:bodyPr>
            <a:normAutofit/>
          </a:bodyPr>
          <a:lstStyle/>
          <a:p>
            <a:r>
              <a:rPr lang="en-US" dirty="0" smtClean="0"/>
              <a:t>The Ventura County Community College District (VCCCD) Financial Aid Offices establish standards of academic progress in accordance with federal regulations.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be eligible for aid, students must meet or exceed these standards:</a:t>
            </a:r>
          </a:p>
          <a:p>
            <a:pPr lvl="1"/>
            <a:r>
              <a:rPr lang="en-US" sz="2000" dirty="0" smtClean="0"/>
              <a:t>Minimum </a:t>
            </a:r>
            <a:r>
              <a:rPr lang="en-US" sz="2000" dirty="0">
                <a:solidFill>
                  <a:schemeClr val="tx2"/>
                </a:solidFill>
              </a:rPr>
              <a:t>cumulative GPA of 2.00 </a:t>
            </a:r>
            <a:r>
              <a:rPr lang="en-US" sz="2000" dirty="0"/>
              <a:t>in all coursework attempted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/>
              <a:t>Minimum </a:t>
            </a:r>
            <a:r>
              <a:rPr lang="en-US" sz="2000" dirty="0">
                <a:solidFill>
                  <a:srgbClr val="92D050"/>
                </a:solidFill>
              </a:rPr>
              <a:t>course completion rate of 70% </a:t>
            </a:r>
            <a:r>
              <a:rPr lang="en-US" sz="2000" dirty="0"/>
              <a:t>of ALL coursework </a:t>
            </a:r>
            <a:r>
              <a:rPr lang="en-US" sz="2000" dirty="0" smtClean="0"/>
              <a:t>attempted.</a:t>
            </a:r>
          </a:p>
          <a:p>
            <a:pPr lvl="1"/>
            <a:r>
              <a:rPr lang="en-US" sz="2000" dirty="0" smtClean="0"/>
              <a:t>Students </a:t>
            </a:r>
            <a:r>
              <a:rPr lang="en-US" sz="2000" dirty="0"/>
              <a:t>must </a:t>
            </a:r>
            <a:r>
              <a:rPr lang="en-US" sz="2000" u="sng" dirty="0"/>
              <a:t>complete their educational goal within 150% of the length of their program of study</a:t>
            </a:r>
            <a:r>
              <a:rPr lang="en-US" sz="2000" dirty="0"/>
              <a:t>.  ALL coursework appearing on their VCCCD transcript will count towards Maximum Time Frame.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1534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WHAT ARE THESE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STANDARDS</a:t>
            </a:r>
            <a:r>
              <a:rPr lang="en-US" dirty="0" smtClean="0">
                <a:ea typeface="Adobe Fan Heiti Std B" pitchFamily="34" charset="-128"/>
              </a:rPr>
              <a:t>? </a:t>
            </a:r>
            <a:br>
              <a:rPr lang="en-US" dirty="0" smtClean="0">
                <a:ea typeface="Adobe Fan Heiti Std B" pitchFamily="34" charset="-128"/>
              </a:rPr>
            </a:br>
            <a:r>
              <a:rPr lang="en-US" i="1" dirty="0" smtClean="0">
                <a:ea typeface="Adobe Fan Heiti Std B" pitchFamily="34" charset="-128"/>
              </a:rPr>
              <a:t>continued</a:t>
            </a:r>
            <a:endParaRPr lang="en-US" i="1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9833"/>
            <a:ext cx="8229600" cy="35395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Passing Grades (Completed coursework)</a:t>
            </a:r>
          </a:p>
          <a:p>
            <a:pPr lvl="1"/>
            <a:r>
              <a:rPr lang="en-US" sz="2000" dirty="0" smtClean="0"/>
              <a:t>A, B, C, D, P, CR (Credit) or CRE (Credit by exam).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Non-passing Grades</a:t>
            </a:r>
          </a:p>
          <a:p>
            <a:pPr lvl="1"/>
            <a:r>
              <a:rPr lang="en-US" sz="2000" dirty="0" smtClean="0"/>
              <a:t>F, I (Incomplete), IP (In Progress), W (Withdrawal), MW (Military Withdrawal), NS (No Credit), NP (No Pass) and RD (Record Delayed).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ALL grades are considered attempted units.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6962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a typeface="Adobe Fan Heiti Std B" pitchFamily="34" charset="-128"/>
              </a:rPr>
              <a:t>WHAT HAPPENS WITH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SAP</a:t>
            </a:r>
            <a:r>
              <a:rPr lang="en-US" dirty="0" smtClean="0">
                <a:ea typeface="Adobe Fan Heiti Std B" pitchFamily="34" charset="-128"/>
              </a:rPr>
              <a:t> AT THE END OF </a:t>
            </a: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FALL 2017</a:t>
            </a:r>
            <a:r>
              <a:rPr lang="en-US" dirty="0" smtClean="0">
                <a:ea typeface="Adobe Fan Heiti Std B" pitchFamily="34" charset="-128"/>
              </a:rPr>
              <a:t>?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SAP will be evaluated at the end of each semester once all instructors have submitted final grades.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evaluation will consist of all coursework attempted through the end of the current semester.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Students who fail to meet academic progress (70% and/or cumulative GPA of 2.00) will be placed on Financial Aid Warning.</a:t>
            </a:r>
          </a:p>
          <a:p>
            <a:endParaRPr lang="en-US" dirty="0" smtClean="0"/>
          </a:p>
          <a:p>
            <a:r>
              <a:rPr lang="en-US" dirty="0" smtClean="0"/>
              <a:t>Students who are currently on Financial Aid Warning and fail to meet academic progress by the end of spring 2017 will be placed on Financial Aid Suspension.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315200" cy="129359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Board of Governors </a:t>
            </a:r>
            <a:r>
              <a:rPr lang="en-US" sz="4800" dirty="0">
                <a:solidFill>
                  <a:srgbClr val="92D050"/>
                </a:solidFill>
              </a:rPr>
              <a:t>(BOG</a:t>
            </a:r>
            <a:r>
              <a:rPr lang="en-US" sz="4800" dirty="0" smtClean="0">
                <a:solidFill>
                  <a:srgbClr val="92D050"/>
                </a:solidFill>
              </a:rPr>
              <a:t>) </a:t>
            </a:r>
            <a:r>
              <a:rPr lang="en-US" sz="4800" dirty="0" smtClean="0"/>
              <a:t>Fee Waiver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001000" cy="115409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BOG</a:t>
            </a:r>
            <a:r>
              <a:rPr lang="en-US" dirty="0" smtClean="0">
                <a:ea typeface="Adobe Fan Heiti Std B" pitchFamily="34" charset="-128"/>
              </a:rPr>
              <a:t> FEE WAIVER </a:t>
            </a:r>
            <a:br>
              <a:rPr lang="en-US" dirty="0" smtClean="0">
                <a:ea typeface="Adobe Fan Heiti Std B" pitchFamily="34" charset="-128"/>
              </a:rPr>
            </a:br>
            <a:r>
              <a:rPr lang="en-US" dirty="0" smtClean="0">
                <a:solidFill>
                  <a:srgbClr val="92D050"/>
                </a:solidFill>
                <a:ea typeface="Adobe Fan Heiti Std B" pitchFamily="34" charset="-128"/>
              </a:rPr>
              <a:t>SAP </a:t>
            </a:r>
            <a:r>
              <a:rPr lang="en-US" dirty="0" smtClean="0">
                <a:ea typeface="Adobe Fan Heiti Std B" pitchFamily="34" charset="-128"/>
              </a:rPr>
              <a:t>REQUIREMENTS</a:t>
            </a:r>
            <a:endParaRPr lang="en-US" dirty="0"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39527"/>
          </a:xfrm>
        </p:spPr>
        <p:txBody>
          <a:bodyPr/>
          <a:lstStyle/>
          <a:p>
            <a:r>
              <a:rPr lang="en-US" sz="2200" dirty="0" smtClean="0"/>
              <a:t>Students </a:t>
            </a:r>
            <a:r>
              <a:rPr lang="en-US" sz="2200" dirty="0"/>
              <a:t>with two consecutive </a:t>
            </a:r>
            <a:r>
              <a:rPr lang="en-US" sz="2200" dirty="0" smtClean="0"/>
              <a:t>primary semesters </a:t>
            </a:r>
            <a:r>
              <a:rPr lang="en-US" sz="2200" dirty="0"/>
              <a:t>of not meeting academic and/or progress standards </a:t>
            </a:r>
            <a:r>
              <a:rPr lang="en-US" sz="2200" dirty="0" smtClean="0"/>
              <a:t>may </a:t>
            </a:r>
            <a:r>
              <a:rPr lang="en-US" sz="2200" dirty="0"/>
              <a:t>lose their BOGW </a:t>
            </a:r>
            <a:r>
              <a:rPr lang="en-US" sz="2200" dirty="0" smtClean="0"/>
              <a:t>eligibility</a:t>
            </a:r>
            <a:br>
              <a:rPr lang="en-US" sz="2200" dirty="0" smtClean="0"/>
            </a:br>
            <a:endParaRPr lang="en-US" sz="2200" dirty="0"/>
          </a:p>
          <a:p>
            <a:r>
              <a:rPr lang="en-US" sz="2200" dirty="0" smtClean="0"/>
              <a:t>Academic </a:t>
            </a:r>
            <a:r>
              <a:rPr lang="en-US" sz="2200" dirty="0"/>
              <a:t>and progress standards </a:t>
            </a:r>
            <a:r>
              <a:rPr lang="en-US" sz="2200" dirty="0" smtClean="0"/>
              <a:t>include:</a:t>
            </a:r>
            <a:endParaRPr lang="en-US" sz="2200" dirty="0"/>
          </a:p>
          <a:p>
            <a:pPr lvl="1"/>
            <a:r>
              <a:rPr lang="en-US" sz="2200" dirty="0" smtClean="0"/>
              <a:t>Academic: Sustain a cumulative GPA of 2.00 or higher</a:t>
            </a:r>
            <a:endParaRPr lang="en-US" sz="2200" dirty="0"/>
          </a:p>
          <a:p>
            <a:pPr lvl="1"/>
            <a:r>
              <a:rPr lang="en-US" sz="2200" dirty="0" smtClean="0"/>
              <a:t>Progress: Complete </a:t>
            </a:r>
            <a:r>
              <a:rPr lang="en-US" sz="2200" u="sng" dirty="0" smtClean="0"/>
              <a:t>more than</a:t>
            </a:r>
            <a:r>
              <a:rPr lang="en-US" sz="2200" dirty="0" smtClean="0"/>
              <a:t> 50</a:t>
            </a:r>
            <a:r>
              <a:rPr lang="en-US" sz="2200" dirty="0"/>
              <a:t>% </a:t>
            </a:r>
            <a:r>
              <a:rPr lang="en-US" sz="2200" dirty="0" smtClean="0"/>
              <a:t>of your coursework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33438</TotalTime>
  <Words>1060</Words>
  <Application>Microsoft Macintosh PowerPoint</Application>
  <PresentationFormat>On-screen Show (4:3)</PresentationFormat>
  <Paragraphs>204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Fan Heiti Std B</vt:lpstr>
      <vt:lpstr>Calibri</vt:lpstr>
      <vt:lpstr>CatholicSchoolGirls Intl BB</vt:lpstr>
      <vt:lpstr>Chaparral Pro Light</vt:lpstr>
      <vt:lpstr>Pristina</vt:lpstr>
      <vt:lpstr>Wingdings</vt:lpstr>
      <vt:lpstr>Arial</vt:lpstr>
      <vt:lpstr>Perspective</vt:lpstr>
      <vt:lpstr>Financial Aid and Making  $mart Money Choices</vt:lpstr>
      <vt:lpstr>PowerPoint Presentation</vt:lpstr>
      <vt:lpstr>APPLY TODAY!</vt:lpstr>
      <vt:lpstr>Satisfactory Academic Progress (SAP)</vt:lpstr>
      <vt:lpstr>WHAT IS SAP?</vt:lpstr>
      <vt:lpstr>WHAT ARE THESE STANDARDS?  continued</vt:lpstr>
      <vt:lpstr>WHAT HAPPENS WITH SAP AT THE END OF FALL 2017?</vt:lpstr>
      <vt:lpstr>Board of Governors (BOG) Fee Waiver</vt:lpstr>
      <vt:lpstr>BOG FEE WAIVER  SAP REQUIREMENTS</vt:lpstr>
      <vt:lpstr>WHAT SHOULD I DO BEFORE DROPPING A CLASS?</vt:lpstr>
      <vt:lpstr> Financial Aid Limits</vt:lpstr>
      <vt:lpstr>PELL LIFETIME ELIGIBILITY USED (PELL LEU)</vt:lpstr>
      <vt:lpstr>DIRECT SUBSIDIZED LOAN ELIGIBILITY</vt:lpstr>
      <vt:lpstr>                                                 $mart Money Choices  You Can Make Today</vt:lpstr>
      <vt:lpstr>APPLY FOR FREE MONEY-- SCHOLARSHIPS!</vt:lpstr>
      <vt:lpstr>BEWARE OF  SCHOLARSHIP SCAMS...</vt:lpstr>
      <vt:lpstr>USE LOANS AS A LAST RESORT</vt:lpstr>
      <vt:lpstr>BUDGET</vt:lpstr>
      <vt:lpstr>SET SMART GOALS</vt:lpstr>
      <vt:lpstr>SAMPLE BUDGET</vt:lpstr>
      <vt:lpstr>BUDGETING STEP-BY-STEP</vt:lpstr>
      <vt:lpstr>DETERMINE NEEDS VS. WANTS</vt:lpstr>
      <vt:lpstr>MORE MONEY-SAVING STRATEGIES</vt:lpstr>
      <vt:lpstr>BUILD YOUR CREDIT</vt:lpstr>
      <vt:lpstr>TIPS TO  PROTECT YOUR IDENTITY</vt:lpstr>
      <vt:lpstr>HELPFUL RESOURCES</vt:lpstr>
      <vt:lpstr>CONTACT FINANCIAL AID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Workshop</dc:title>
  <dc:creator>Areum Chin</dc:creator>
  <cp:lastModifiedBy>Lauren Wintermeyer</cp:lastModifiedBy>
  <cp:revision>216</cp:revision>
  <cp:lastPrinted>2014-09-29T23:42:53Z</cp:lastPrinted>
  <dcterms:created xsi:type="dcterms:W3CDTF">2014-09-24T22:11:37Z</dcterms:created>
  <dcterms:modified xsi:type="dcterms:W3CDTF">2017-09-01T00:24:41Z</dcterms:modified>
</cp:coreProperties>
</file>