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285" r:id="rId3"/>
    <p:sldId id="300" r:id="rId4"/>
    <p:sldId id="303" r:id="rId5"/>
    <p:sldId id="301" r:id="rId6"/>
    <p:sldId id="302" r:id="rId7"/>
    <p:sldId id="289" r:id="rId8"/>
    <p:sldId id="292" r:id="rId9"/>
    <p:sldId id="293" r:id="rId10"/>
    <p:sldId id="294" r:id="rId11"/>
    <p:sldId id="295" r:id="rId12"/>
    <p:sldId id="304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90"/>
  </p:normalViewPr>
  <p:slideViewPr>
    <p:cSldViewPr>
      <p:cViewPr varScale="1">
        <p:scale>
          <a:sx n="91" d="100"/>
          <a:sy n="91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11/8/17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iBWQE3WfLgQ" TargetMode="External"/><Relationship Id="rId3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WUCuWWNKIA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areerspots.com/vidplay_links_ext.aspx?aid=716&amp;vidnum=5&amp;pref=http://careerservices.calpoly.edu/content/student/resume-resources&amp;src=IndividualVideo&amp;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careercafe.com/" TargetMode="External"/><Relationship Id="rId4" Type="http://schemas.openxmlformats.org/officeDocument/2006/relationships/hyperlink" Target="http://www.onetonline.org/" TargetMode="External"/><Relationship Id="rId5" Type="http://schemas.openxmlformats.org/officeDocument/2006/relationships/hyperlink" Target="http://www.careeronestop.org/" TargetMode="External"/><Relationship Id="rId6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reerservices.calpoly.edu/content/student/sample-resum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13</a:t>
            </a:r>
          </a:p>
          <a:p>
            <a:r>
              <a:rPr lang="en-US" dirty="0" smtClean="0"/>
              <a:t>November 8,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0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the text – strategy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Take Notes:</a:t>
            </a:r>
          </a:p>
          <a:p>
            <a:pPr lvl="1"/>
            <a:r>
              <a:rPr lang="en-US" dirty="0" smtClean="0"/>
              <a:t>Cornell Notes</a:t>
            </a:r>
          </a:p>
          <a:p>
            <a:pPr lvl="1"/>
            <a:r>
              <a:rPr lang="en-US" dirty="0" smtClean="0"/>
              <a:t>Graphic Organizers</a:t>
            </a:r>
          </a:p>
          <a:p>
            <a:pPr lvl="1"/>
            <a:r>
              <a:rPr lang="en-US" dirty="0" smtClean="0"/>
              <a:t>Create formal outlines</a:t>
            </a:r>
          </a:p>
          <a:p>
            <a:r>
              <a:rPr lang="en-US" dirty="0" smtClean="0"/>
              <a:t>Re-read for deeper understanding</a:t>
            </a:r>
          </a:p>
          <a:p>
            <a:r>
              <a:rPr lang="en-US" dirty="0" smtClean="0"/>
              <a:t>What’s the best way to check that you fully understand something?? Teach it!</a:t>
            </a:r>
            <a:endParaRPr lang="en-US" dirty="0"/>
          </a:p>
        </p:txBody>
      </p:sp>
      <p:pic>
        <p:nvPicPr>
          <p:cNvPr id="2050" name="Picture 2" descr="C:\Users\lawintermeye\AppData\Local\Microsoft\Windows\Temporary Internet Files\Content.IE5\KIN8GWEI\MC91021636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30" y="838200"/>
            <a:ext cx="2883640" cy="251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Initiate discussions on a topic</a:t>
            </a:r>
          </a:p>
          <a:p>
            <a:r>
              <a:rPr lang="en-US" dirty="0" smtClean="0"/>
              <a:t>Create a project</a:t>
            </a:r>
          </a:p>
          <a:p>
            <a:r>
              <a:rPr lang="en-US" dirty="0" smtClean="0"/>
              <a:t>Write a paper/journal</a:t>
            </a:r>
          </a:p>
          <a:p>
            <a:r>
              <a:rPr lang="en-US" dirty="0" smtClean="0"/>
              <a:t>Use mnemonics</a:t>
            </a:r>
          </a:p>
          <a:p>
            <a:r>
              <a:rPr lang="en-US" dirty="0" smtClean="0"/>
              <a:t>Create visuals</a:t>
            </a:r>
          </a:p>
          <a:p>
            <a:r>
              <a:rPr lang="en-US" dirty="0" smtClean="0"/>
              <a:t>Book recommendation: </a:t>
            </a:r>
          </a:p>
          <a:p>
            <a:pPr lvl="1"/>
            <a:r>
              <a:rPr lang="en-US" i="1" dirty="0" smtClean="0"/>
              <a:t>Moonwalking with Einstein: The Art and Science of Remembering Everything </a:t>
            </a:r>
            <a:r>
              <a:rPr lang="en-US" dirty="0" smtClean="0"/>
              <a:t>(Foer, J., 2011)</a:t>
            </a:r>
          </a:p>
          <a:p>
            <a:pPr lvl="1"/>
            <a:endParaRPr lang="en-US" dirty="0"/>
          </a:p>
          <a:p>
            <a:r>
              <a:rPr lang="en-US" dirty="0" smtClean="0"/>
              <a:t>REMEMBER TO RELAX</a:t>
            </a:r>
          </a:p>
          <a:p>
            <a:pPr lvl="1"/>
            <a:r>
              <a:rPr lang="en-US" dirty="0" smtClean="0"/>
              <a:t>The Happy Secret to Better Work: Shawn </a:t>
            </a:r>
            <a:r>
              <a:rPr lang="en-US" dirty="0" err="1" smtClean="0"/>
              <a:t>Achor</a:t>
            </a:r>
            <a:endParaRPr lang="en-US" dirty="0" smtClean="0"/>
          </a:p>
          <a:p>
            <a:pPr lvl="1"/>
            <a:r>
              <a:rPr lang="en-US" dirty="0"/>
              <a:t>http://www.ted.com/talks/shawn_achor_the_happy_secret_to_better_work</a:t>
            </a:r>
          </a:p>
        </p:txBody>
      </p:sp>
      <p:pic>
        <p:nvPicPr>
          <p:cNvPr id="1026" name="Picture 2" descr="C:\Users\lawintermeye\AppData\Local\Microsoft\Windows\Temporary Internet Files\Content.IE5\96O9AIH1\MC9003892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806" y="1676400"/>
            <a:ext cx="3495123" cy="220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8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Chapter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you feel about change?</a:t>
            </a:r>
          </a:p>
          <a:p>
            <a:r>
              <a:rPr lang="en-US" sz="2800" dirty="0" smtClean="0"/>
              <a:t>Activity: Share your response to page 292 with a partner</a:t>
            </a:r>
          </a:p>
          <a:p>
            <a:r>
              <a:rPr lang="en-US" sz="2800" dirty="0" smtClean="0"/>
              <a:t>Recognizing the need to change</a:t>
            </a:r>
          </a:p>
          <a:p>
            <a:pPr lvl="1"/>
            <a:r>
              <a:rPr lang="en-US" dirty="0" smtClean="0"/>
              <a:t>What are signs to look for?</a:t>
            </a:r>
          </a:p>
          <a:p>
            <a:r>
              <a:rPr lang="en-US" sz="2800" dirty="0" smtClean="0"/>
              <a:t>Preparing to Change</a:t>
            </a:r>
          </a:p>
          <a:p>
            <a:pPr lvl="1"/>
            <a:r>
              <a:rPr lang="en-US" dirty="0" smtClean="0"/>
              <a:t>What do you need in order to make the change happen?</a:t>
            </a:r>
          </a:p>
          <a:p>
            <a:pPr lvl="1"/>
            <a:r>
              <a:rPr lang="en-US" dirty="0" smtClean="0"/>
              <a:t>Money, Support, Mentors</a:t>
            </a:r>
          </a:p>
          <a:p>
            <a:r>
              <a:rPr lang="en-US" sz="2800" dirty="0" smtClean="0"/>
              <a:t>Examining Your Priorities</a:t>
            </a:r>
          </a:p>
          <a:p>
            <a:pPr lvl="1"/>
            <a:r>
              <a:rPr lang="en-US" dirty="0" smtClean="0"/>
              <a:t>Will they shift when you experience/choose to make a change?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93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Resume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Updating Your Skills Inventory (page 311)</a:t>
            </a:r>
          </a:p>
          <a:p>
            <a:r>
              <a:rPr lang="en-US" dirty="0" smtClean="0">
                <a:sym typeface="Wingdings"/>
                <a:hlinkClick r:id="rId2"/>
              </a:rPr>
              <a:t>Intro to Resume Writing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Resume Types:</a:t>
            </a:r>
          </a:p>
          <a:p>
            <a:pPr lvl="1"/>
            <a:r>
              <a:rPr lang="en-US" dirty="0" smtClean="0">
                <a:sym typeface="Wingdings"/>
              </a:rPr>
              <a:t>Chronological</a:t>
            </a:r>
          </a:p>
          <a:p>
            <a:pPr lvl="1"/>
            <a:r>
              <a:rPr lang="en-US" dirty="0" smtClean="0">
                <a:sym typeface="Wingdings"/>
              </a:rPr>
              <a:t>Functional</a:t>
            </a:r>
          </a:p>
          <a:p>
            <a:pPr lvl="1"/>
            <a:r>
              <a:rPr lang="en-US" dirty="0" smtClean="0">
                <a:sym typeface="Wingdings"/>
              </a:rPr>
              <a:t>Combination</a:t>
            </a:r>
          </a:p>
          <a:p>
            <a:r>
              <a:rPr lang="en-US" dirty="0" smtClean="0">
                <a:sym typeface="Wingdings"/>
              </a:rPr>
              <a:t>Resume Components</a:t>
            </a:r>
          </a:p>
          <a:p>
            <a:pPr lvl="1"/>
            <a:r>
              <a:rPr lang="en-US" dirty="0" smtClean="0">
                <a:sym typeface="Wingdings"/>
              </a:rPr>
              <a:t>Name and contact information</a:t>
            </a:r>
          </a:p>
          <a:p>
            <a:pPr lvl="1"/>
            <a:r>
              <a:rPr lang="en-US" dirty="0" smtClean="0">
                <a:sym typeface="Wingdings"/>
              </a:rPr>
              <a:t>Objective</a:t>
            </a:r>
          </a:p>
          <a:p>
            <a:pPr lvl="1"/>
            <a:r>
              <a:rPr lang="en-US" dirty="0" smtClean="0">
                <a:sym typeface="Wingdings"/>
              </a:rPr>
              <a:t>Education</a:t>
            </a:r>
          </a:p>
          <a:p>
            <a:pPr lvl="1"/>
            <a:r>
              <a:rPr lang="en-US" dirty="0" smtClean="0">
                <a:sym typeface="Wingdings"/>
              </a:rPr>
              <a:t>Skills</a:t>
            </a:r>
          </a:p>
          <a:p>
            <a:pPr lvl="1"/>
            <a:r>
              <a:rPr lang="en-US" dirty="0" smtClean="0">
                <a:sym typeface="Wingdings"/>
              </a:rPr>
              <a:t>Work Experience</a:t>
            </a:r>
          </a:p>
          <a:p>
            <a:r>
              <a:rPr lang="en-US" dirty="0" smtClean="0">
                <a:sym typeface="Wingdings"/>
              </a:rPr>
              <a:t>References – when and where to list them (hint: NOT on your resume!)</a:t>
            </a:r>
          </a:p>
        </p:txBody>
      </p:sp>
      <p:pic>
        <p:nvPicPr>
          <p:cNvPr id="4098" name="Picture 2" descr="C:\Users\lawintermeye\AppData\Local\Microsoft\Windows\Temporary Internet Files\Content.IE5\1TJ2K0KR\MC9000561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2533803" cy="253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4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Resume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Making Your Resume Stand Out</a:t>
            </a:r>
          </a:p>
          <a:p>
            <a:pPr lvl="1"/>
            <a:r>
              <a:rPr lang="en-US" dirty="0" smtClean="0">
                <a:sym typeface="Wingdings"/>
                <a:hlinkClick r:id="rId2"/>
              </a:rPr>
              <a:t>Make Your Resume POP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Link yourself to the job</a:t>
            </a:r>
          </a:p>
          <a:p>
            <a:pPr lvl="2"/>
            <a:r>
              <a:rPr lang="en-US" dirty="0" smtClean="0">
                <a:sym typeface="Wingdings"/>
              </a:rPr>
              <a:t>Match the language of the job description</a:t>
            </a:r>
          </a:p>
          <a:p>
            <a:pPr lvl="2"/>
            <a:r>
              <a:rPr lang="en-US" dirty="0" smtClean="0">
                <a:sym typeface="Wingdings"/>
              </a:rPr>
              <a:t>Take the employer’s perspective – what do you think they would want to see?</a:t>
            </a:r>
          </a:p>
          <a:p>
            <a:pPr lvl="1"/>
            <a:r>
              <a:rPr lang="en-US" dirty="0" smtClean="0">
                <a:sym typeface="Wingdings"/>
              </a:rPr>
              <a:t>Utilize samples from your specific field</a:t>
            </a:r>
          </a:p>
          <a:p>
            <a:pPr lvl="2"/>
            <a:r>
              <a:rPr lang="en-US" dirty="0" smtClean="0">
                <a:sym typeface="Wingdings"/>
              </a:rPr>
              <a:t>For example, the resume of a graphic designer will likely differ in appearance from the resume of a chef</a:t>
            </a:r>
          </a:p>
          <a:p>
            <a:r>
              <a:rPr lang="en-US" dirty="0" smtClean="0">
                <a:sym typeface="Wingdings"/>
              </a:rPr>
              <a:t>Formatting Tips</a:t>
            </a:r>
          </a:p>
          <a:p>
            <a:pPr lvl="1"/>
            <a:r>
              <a:rPr lang="en-US" dirty="0" smtClean="0">
                <a:sym typeface="Wingdings"/>
              </a:rPr>
              <a:t>One to two pages</a:t>
            </a:r>
          </a:p>
          <a:p>
            <a:pPr lvl="1"/>
            <a:r>
              <a:rPr lang="en-US" dirty="0" smtClean="0">
                <a:sym typeface="Wingdings"/>
              </a:rPr>
              <a:t>Size 10 – 12 font</a:t>
            </a:r>
          </a:p>
          <a:p>
            <a:pPr lvl="1"/>
            <a:r>
              <a:rPr lang="en-US" dirty="0" smtClean="0">
                <a:sym typeface="Wingdings"/>
              </a:rPr>
              <a:t>Use </a:t>
            </a:r>
            <a:r>
              <a:rPr lang="en-US" b="1" dirty="0" smtClean="0">
                <a:sym typeface="Wingdings"/>
              </a:rPr>
              <a:t>bold, </a:t>
            </a:r>
            <a:r>
              <a:rPr lang="en-US" i="1" dirty="0" smtClean="0">
                <a:sym typeface="Wingdings"/>
              </a:rPr>
              <a:t>italics, </a:t>
            </a:r>
            <a:r>
              <a:rPr lang="en-US" dirty="0" smtClean="0">
                <a:sym typeface="Wingdings"/>
              </a:rPr>
              <a:t>or </a:t>
            </a:r>
            <a:r>
              <a:rPr lang="en-US" u="sng" dirty="0" smtClean="0">
                <a:sym typeface="Wingdings"/>
              </a:rPr>
              <a:t>underline </a:t>
            </a:r>
            <a:r>
              <a:rPr lang="en-US" dirty="0" smtClean="0">
                <a:sym typeface="Wingdings"/>
              </a:rPr>
              <a:t>to bring emphasis to specific elements</a:t>
            </a:r>
          </a:p>
          <a:p>
            <a:pPr lvl="1"/>
            <a:r>
              <a:rPr lang="en-US" dirty="0" smtClean="0">
                <a:sym typeface="Wingdings"/>
              </a:rPr>
              <a:t>Make sure it’s free of errors</a:t>
            </a:r>
          </a:p>
          <a:p>
            <a:r>
              <a:rPr lang="en-US" dirty="0" smtClean="0">
                <a:sym typeface="Wingdings"/>
                <a:hlinkClick r:id="rId3"/>
              </a:rPr>
              <a:t>Do's and </a:t>
            </a:r>
            <a:r>
              <a:rPr lang="en-US" dirty="0" err="1" smtClean="0">
                <a:sym typeface="Wingdings"/>
                <a:hlinkClick r:id="rId3"/>
              </a:rPr>
              <a:t>Dont's</a:t>
            </a:r>
            <a:endParaRPr lang="en-US" dirty="0" smtClean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</p:txBody>
      </p:sp>
      <p:pic>
        <p:nvPicPr>
          <p:cNvPr id="5122" name="Picture 2" descr="C:\Users\lawintermeye\AppData\Local\Microsoft\Windows\Temporary Internet Files\Content.IE5\HRIIWYYE\MP90032117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728216" cy="2422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6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– Cover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Cover Letters</a:t>
            </a:r>
          </a:p>
          <a:p>
            <a:pPr lvl="1"/>
            <a:r>
              <a:rPr lang="en-US" dirty="0" smtClean="0">
                <a:sym typeface="Wingdings"/>
              </a:rPr>
              <a:t>Opening Paragraph: Name the position for which you are applying, and let the employer know how you learned of the position</a:t>
            </a:r>
          </a:p>
          <a:p>
            <a:pPr lvl="1"/>
            <a:r>
              <a:rPr lang="en-US" dirty="0" smtClean="0">
                <a:sym typeface="Wingdings"/>
              </a:rPr>
              <a:t>Middle Paragraph: Your personal statement – include that which sets you apart from other candidates</a:t>
            </a:r>
          </a:p>
          <a:p>
            <a:pPr lvl="1"/>
            <a:r>
              <a:rPr lang="en-US" dirty="0" smtClean="0">
                <a:sym typeface="Wingdings"/>
              </a:rPr>
              <a:t>Closing Paragraph: Express gratitude to the reader for their time, and let them know you will follow up</a:t>
            </a:r>
          </a:p>
          <a:p>
            <a:r>
              <a:rPr lang="en-US" dirty="0" smtClean="0">
                <a:sym typeface="Wingdings"/>
              </a:rPr>
              <a:t>General Tips</a:t>
            </a:r>
          </a:p>
          <a:p>
            <a:pPr lvl="1"/>
            <a:r>
              <a:rPr lang="en-US" dirty="0" smtClean="0">
                <a:sym typeface="Wingdings"/>
              </a:rPr>
              <a:t>Keep your style synchronous with your resume (font, size, etc.)</a:t>
            </a:r>
          </a:p>
          <a:p>
            <a:pPr lvl="1"/>
            <a:r>
              <a:rPr lang="en-US" dirty="0" smtClean="0">
                <a:sym typeface="Wingdings"/>
              </a:rPr>
              <a:t>View it as a writing sample – make sure it is free of errors</a:t>
            </a:r>
          </a:p>
          <a:p>
            <a:pPr lvl="1"/>
            <a:r>
              <a:rPr lang="en-US" dirty="0" smtClean="0">
                <a:sym typeface="Wingdings"/>
              </a:rPr>
              <a:t>Use the active voice</a:t>
            </a:r>
          </a:p>
          <a:p>
            <a:pPr lvl="1"/>
            <a:r>
              <a:rPr lang="en-US" dirty="0" smtClean="0">
                <a:sym typeface="Wingdings"/>
              </a:rPr>
              <a:t>Ask trusted resources to proofread and provide feedback</a:t>
            </a:r>
          </a:p>
        </p:txBody>
      </p:sp>
      <p:pic>
        <p:nvPicPr>
          <p:cNvPr id="8194" name="Picture 2" descr="C:\Users\lawintermeye\AppData\Local\Microsoft\Windows\Temporary Internet Files\Content.IE5\X5YG5WSL\MC900240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8200"/>
            <a:ext cx="1819656" cy="10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5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14 – </a:t>
            </a:r>
            <a:br>
              <a:rPr lang="en-US" dirty="0" smtClean="0"/>
            </a:br>
            <a:r>
              <a:rPr lang="en-US" dirty="0" smtClean="0"/>
              <a:t>Resume &amp; Cover Letter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/>
                <a:hlinkClick r:id="rId2"/>
              </a:rPr>
              <a:t>Cal Poly Career Services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3"/>
              </a:rPr>
              <a:t>California Career Café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4"/>
              </a:rPr>
              <a:t>O*NET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  <a:hlinkClick r:id="rId5"/>
              </a:rPr>
              <a:t>Career One Stop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Now it’s time to work on YOUR resume and </a:t>
            </a:r>
            <a:r>
              <a:rPr lang="en-US" dirty="0">
                <a:sym typeface="Wingdings"/>
              </a:rPr>
              <a:t>c</a:t>
            </a:r>
            <a:r>
              <a:rPr lang="en-US" dirty="0" smtClean="0">
                <a:sym typeface="Wingdings"/>
              </a:rPr>
              <a:t>over letter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Utilize websites and handouts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Rough drafts are due Friday, November 17th!</a:t>
            </a:r>
          </a:p>
          <a:p>
            <a:pPr lvl="1"/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</p:txBody>
      </p:sp>
      <p:pic>
        <p:nvPicPr>
          <p:cNvPr id="6147" name="Picture 3" descr="C:\Users\lawintermeye\AppData\Local\Microsoft\Windows\Temporary Internet Files\Content.IE5\VONH9WRA\MC90006015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965" y="1600200"/>
            <a:ext cx="1576730" cy="274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1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 next class…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Finish Chapters 13 &amp; 14 </a:t>
            </a:r>
          </a:p>
          <a:p>
            <a:r>
              <a:rPr lang="en-US" sz="4400" dirty="0" smtClean="0"/>
              <a:t>Draft of resume and cover letter due next Friday!</a:t>
            </a:r>
          </a:p>
          <a:p>
            <a:r>
              <a:rPr lang="en-US" sz="4400" dirty="0" smtClean="0"/>
              <a:t>Guest Speaker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556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Finish Career Center Activity Presentations</a:t>
            </a:r>
          </a:p>
          <a:p>
            <a:r>
              <a:rPr lang="en-US" sz="4000" dirty="0" smtClean="0"/>
              <a:t>Quick Recap Chapters 10 &amp; 11</a:t>
            </a:r>
          </a:p>
          <a:p>
            <a:r>
              <a:rPr lang="en-US" sz="4000" dirty="0" smtClean="0"/>
              <a:t>Review Chapter 12 </a:t>
            </a:r>
          </a:p>
          <a:p>
            <a:r>
              <a:rPr lang="en-US" sz="4000" dirty="0" smtClean="0"/>
              <a:t>Preview Chapters 13 &amp; 14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6399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Career Center Activity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Group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What themes emerged from the presentations?</a:t>
            </a:r>
            <a:endParaRPr lang="en-US" sz="4800" dirty="0"/>
          </a:p>
          <a:p>
            <a:r>
              <a:rPr lang="en-US" sz="4800" dirty="0" smtClean="0"/>
              <a:t>What skills were emulated by the speakers?</a:t>
            </a:r>
          </a:p>
          <a:p>
            <a:r>
              <a:rPr lang="en-US" sz="4800" dirty="0" smtClean="0"/>
              <a:t>Did you notice anything you’d like to improve from your own presentation?</a:t>
            </a:r>
          </a:p>
          <a:p>
            <a:r>
              <a:rPr lang="en-US" sz="4800" dirty="0" smtClean="0"/>
              <a:t>Any other feedback about the experience?</a:t>
            </a:r>
          </a:p>
          <a:p>
            <a:pPr marL="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84602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/>
              </a:rPr>
              <a:t>Six E’s of Excellence</a:t>
            </a:r>
            <a:endParaRPr lang="en-US" sz="2800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Work is an Aggressive Act</a:t>
            </a:r>
          </a:p>
          <a:p>
            <a:r>
              <a:rPr lang="en-US" sz="3200" dirty="0" smtClean="0">
                <a:sym typeface="Wingdings"/>
              </a:rPr>
              <a:t>Traits of workers, bosses, and how to advance…</a:t>
            </a:r>
          </a:p>
          <a:p>
            <a:r>
              <a:rPr lang="en-US" sz="3200" dirty="0" smtClean="0">
                <a:sym typeface="Wingdings"/>
              </a:rPr>
              <a:t>21</a:t>
            </a:r>
            <a:r>
              <a:rPr lang="en-US" sz="3200" baseline="30000" dirty="0" smtClean="0">
                <a:sym typeface="Wingdings"/>
              </a:rPr>
              <a:t>st</a:t>
            </a:r>
            <a:r>
              <a:rPr lang="en-US" sz="3200" dirty="0" smtClean="0">
                <a:sym typeface="Wingdings"/>
              </a:rPr>
              <a:t> Century Workplace</a:t>
            </a:r>
          </a:p>
          <a:p>
            <a:pPr lvl="1"/>
            <a:r>
              <a:rPr lang="en-US" dirty="0" smtClean="0">
                <a:sym typeface="Wingdings"/>
              </a:rPr>
              <a:t>Technology</a:t>
            </a:r>
          </a:p>
          <a:p>
            <a:pPr lvl="1"/>
            <a:r>
              <a:rPr lang="en-US" dirty="0" smtClean="0">
                <a:sym typeface="Wingdings"/>
              </a:rPr>
              <a:t>Attitude</a:t>
            </a:r>
          </a:p>
        </p:txBody>
      </p:sp>
    </p:spTree>
    <p:extLst>
      <p:ext uri="{BB962C8B-B14F-4D97-AF65-F5344CB8AC3E}">
        <p14:creationId xmlns:p14="http://schemas.microsoft.com/office/powerpoint/2010/main" val="40286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ym typeface="Wingdings"/>
              </a:rPr>
              <a:t>Skills Inventory</a:t>
            </a:r>
          </a:p>
          <a:p>
            <a:pPr lvl="1"/>
            <a:r>
              <a:rPr lang="en-US" sz="2800" dirty="0" smtClean="0">
                <a:sym typeface="Wingdings"/>
              </a:rPr>
              <a:t>Skills you have</a:t>
            </a:r>
          </a:p>
          <a:p>
            <a:pPr lvl="1"/>
            <a:r>
              <a:rPr lang="en-US" sz="2800" dirty="0" smtClean="0">
                <a:sym typeface="Wingdings"/>
              </a:rPr>
              <a:t>Skills you need</a:t>
            </a:r>
          </a:p>
          <a:p>
            <a:pPr lvl="1"/>
            <a:r>
              <a:rPr lang="en-US" sz="2800" dirty="0" smtClean="0">
                <a:sym typeface="Wingdings"/>
              </a:rPr>
              <a:t>O*NET Definitions</a:t>
            </a:r>
          </a:p>
          <a:p>
            <a:r>
              <a:rPr lang="en-US" sz="3200" dirty="0" smtClean="0">
                <a:sym typeface="Wingdings"/>
              </a:rPr>
              <a:t>Embracing Technology</a:t>
            </a:r>
          </a:p>
          <a:p>
            <a:r>
              <a:rPr lang="en-US" sz="3200" dirty="0" smtClean="0">
                <a:sym typeface="Wingdings"/>
              </a:rPr>
              <a:t>Flexibility</a:t>
            </a:r>
          </a:p>
          <a:p>
            <a:r>
              <a:rPr lang="en-US" sz="3200" dirty="0" smtClean="0">
                <a:sym typeface="Wingdings"/>
              </a:rPr>
              <a:t>Back-up Plans</a:t>
            </a:r>
          </a:p>
          <a:p>
            <a:r>
              <a:rPr lang="en-US" sz="3200" dirty="0" smtClean="0">
                <a:sym typeface="Wingdings"/>
              </a:rPr>
              <a:t>Transferable Skills</a:t>
            </a:r>
          </a:p>
          <a:p>
            <a:r>
              <a:rPr lang="en-US" sz="3200" dirty="0" smtClean="0">
                <a:sym typeface="Wingdings"/>
              </a:rPr>
              <a:t>Developing your Education Plan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233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Formal &amp; Informal Learning Plans</a:t>
            </a:r>
          </a:p>
          <a:p>
            <a:pPr lvl="1"/>
            <a:r>
              <a:rPr lang="en-US" dirty="0" smtClean="0">
                <a:sym typeface="Wingdings"/>
              </a:rPr>
              <a:t>What is the difference between the two?</a:t>
            </a:r>
          </a:p>
          <a:p>
            <a:r>
              <a:rPr lang="en-US" dirty="0" smtClean="0">
                <a:sym typeface="Wingdings"/>
              </a:rPr>
              <a:t>Identifying your Learning Goal</a:t>
            </a:r>
          </a:p>
          <a:p>
            <a:pPr lvl="1"/>
            <a:r>
              <a:rPr lang="en-US" dirty="0" smtClean="0">
                <a:sym typeface="Wingdings"/>
              </a:rPr>
              <a:t>What is your motivation?</a:t>
            </a:r>
          </a:p>
          <a:p>
            <a:pPr lvl="1"/>
            <a:r>
              <a:rPr lang="en-US" dirty="0" smtClean="0">
                <a:sym typeface="Wingdings"/>
              </a:rPr>
              <a:t>Vision + Energy = Success</a:t>
            </a:r>
          </a:p>
          <a:p>
            <a:pPr lvl="1"/>
            <a:r>
              <a:rPr lang="en-US" dirty="0" smtClean="0">
                <a:sym typeface="Wingdings"/>
              </a:rPr>
              <a:t>Activity: What are the worst ways to study/prepare for class/tests?</a:t>
            </a:r>
          </a:p>
          <a:p>
            <a:r>
              <a:rPr lang="en-US" dirty="0" smtClean="0">
                <a:sym typeface="Wingdings"/>
              </a:rPr>
              <a:t>Study Skills for the Self-Directed Learner</a:t>
            </a:r>
          </a:p>
          <a:p>
            <a:pPr lvl="1"/>
            <a:r>
              <a:rPr lang="en-US" dirty="0" smtClean="0">
                <a:sym typeface="Wingdings"/>
              </a:rPr>
              <a:t>Research</a:t>
            </a:r>
          </a:p>
          <a:p>
            <a:pPr lvl="1"/>
            <a:r>
              <a:rPr lang="en-US" dirty="0" smtClean="0">
                <a:sym typeface="Wingdings"/>
              </a:rPr>
              <a:t>Read</a:t>
            </a:r>
          </a:p>
          <a:p>
            <a:pPr lvl="1"/>
            <a:r>
              <a:rPr lang="en-US" dirty="0" smtClean="0">
                <a:sym typeface="Wingdings"/>
              </a:rPr>
              <a:t>Reflect</a:t>
            </a:r>
          </a:p>
          <a:p>
            <a:pPr lvl="1"/>
            <a:r>
              <a:rPr lang="en-US" dirty="0" smtClean="0">
                <a:sym typeface="Wingdings"/>
              </a:rPr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30019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Classroom/Online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Online lectures</a:t>
            </a:r>
          </a:p>
          <a:p>
            <a:r>
              <a:rPr lang="en-US" dirty="0" smtClean="0"/>
              <a:t>Mentor/Tutor</a:t>
            </a:r>
          </a:p>
          <a:p>
            <a:r>
              <a:rPr lang="en-US" dirty="0" smtClean="0"/>
              <a:t>Internship/On-the-job</a:t>
            </a:r>
          </a:p>
          <a:p>
            <a:r>
              <a:rPr lang="en-US" dirty="0" smtClean="0"/>
              <a:t>Example: Public Speaking Preparation Video</a:t>
            </a:r>
          </a:p>
          <a:p>
            <a:pPr lvl="1"/>
            <a:r>
              <a:rPr lang="en-US" dirty="0"/>
              <a:t>http://www.youtube.com/watch?v=AykYRO5d_lI</a:t>
            </a:r>
          </a:p>
        </p:txBody>
      </p:sp>
      <p:pic>
        <p:nvPicPr>
          <p:cNvPr id="4098" name="Picture 2" descr="C:\Users\lawintermeye\AppData\Local\Microsoft\Windows\Temporary Internet Files\Content.IE5\NVH70D0Z\MP9004092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33400"/>
            <a:ext cx="2456483" cy="369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1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to read</a:t>
            </a:r>
          </a:p>
          <a:p>
            <a:pPr lvl="1"/>
            <a:r>
              <a:rPr lang="en-US" dirty="0" smtClean="0"/>
              <a:t>Where are you able to best focus on reading?</a:t>
            </a:r>
          </a:p>
          <a:p>
            <a:pPr lvl="1"/>
            <a:r>
              <a:rPr lang="en-US" dirty="0" smtClean="0"/>
              <a:t>Pre-reading strategies</a:t>
            </a:r>
          </a:p>
          <a:p>
            <a:r>
              <a:rPr lang="en-US" dirty="0" smtClean="0"/>
              <a:t>Reflect as you read</a:t>
            </a:r>
          </a:p>
          <a:p>
            <a:pPr lvl="1"/>
            <a:r>
              <a:rPr lang="en-US" dirty="0" smtClean="0"/>
              <a:t>Take notes in margin or on another paper</a:t>
            </a:r>
          </a:p>
          <a:p>
            <a:pPr lvl="1"/>
            <a:r>
              <a:rPr lang="en-US" dirty="0" smtClean="0"/>
              <a:t>Check for your own understanding</a:t>
            </a:r>
          </a:p>
          <a:p>
            <a:pPr lvl="1"/>
            <a:r>
              <a:rPr lang="en-US" dirty="0" smtClean="0"/>
              <a:t>Summarize to yourself and/or with a study group</a:t>
            </a:r>
          </a:p>
          <a:p>
            <a:pPr lvl="1"/>
            <a:r>
              <a:rPr lang="en-US" dirty="0" smtClean="0"/>
              <a:t>Reread as necessary</a:t>
            </a:r>
          </a:p>
          <a:p>
            <a:r>
              <a:rPr lang="en-US" dirty="0" smtClean="0"/>
              <a:t>Recall after you read</a:t>
            </a:r>
          </a:p>
          <a:p>
            <a:pPr lvl="1"/>
            <a:r>
              <a:rPr lang="en-US" dirty="0" smtClean="0"/>
              <a:t>Create questions based on what you read</a:t>
            </a:r>
          </a:p>
          <a:p>
            <a:pPr lvl="1"/>
            <a:r>
              <a:rPr lang="en-US" dirty="0" smtClean="0"/>
              <a:t>Create a outline from which to study key concepts</a:t>
            </a:r>
          </a:p>
          <a:p>
            <a:pPr lvl="1"/>
            <a:r>
              <a:rPr lang="en-US" dirty="0" smtClean="0"/>
              <a:t>Paraphrase in your own words</a:t>
            </a:r>
            <a:endParaRPr lang="en-US" dirty="0"/>
          </a:p>
        </p:txBody>
      </p:sp>
      <p:pic>
        <p:nvPicPr>
          <p:cNvPr id="3074" name="Picture 2" descr="C:\Users\lawintermeye\AppData\Local\Microsoft\Windows\Temporary Internet Files\Content.IE5\2TVVIVXR\MP9004090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066800"/>
            <a:ext cx="180975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4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412</TotalTime>
  <Words>745</Words>
  <Application>Microsoft Macintosh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Clarity</vt:lpstr>
      <vt:lpstr>COUN V02: Career Planning &amp; Life Exploration </vt:lpstr>
      <vt:lpstr>CLASS AGENDA</vt:lpstr>
      <vt:lpstr>Career Center Activity Presentations</vt:lpstr>
      <vt:lpstr>Presentation Group Feedback</vt:lpstr>
      <vt:lpstr>Chapter 10</vt:lpstr>
      <vt:lpstr>Chapter 11</vt:lpstr>
      <vt:lpstr>Chapter 12</vt:lpstr>
      <vt:lpstr>Research</vt:lpstr>
      <vt:lpstr>Read</vt:lpstr>
      <vt:lpstr>Reflect</vt:lpstr>
      <vt:lpstr>Recall</vt:lpstr>
      <vt:lpstr>Review Chapter 13</vt:lpstr>
      <vt:lpstr>Chapter 14 – Resume Writing</vt:lpstr>
      <vt:lpstr>Chapter 14 – Resume Tips</vt:lpstr>
      <vt:lpstr>Chapter 14 – Cover Letters</vt:lpstr>
      <vt:lpstr>Chapter 14 –  Resume &amp; Cover Letter Resources</vt:lpstr>
      <vt:lpstr>Coming up next class…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40</cp:revision>
  <dcterms:created xsi:type="dcterms:W3CDTF">2014-02-06T20:11:28Z</dcterms:created>
  <dcterms:modified xsi:type="dcterms:W3CDTF">2017-11-09T04:56:10Z</dcterms:modified>
</cp:coreProperties>
</file>