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83" r:id="rId3"/>
    <p:sldId id="284" r:id="rId4"/>
    <p:sldId id="300" r:id="rId5"/>
    <p:sldId id="299" r:id="rId6"/>
    <p:sldId id="286" r:id="rId7"/>
    <p:sldId id="291" r:id="rId8"/>
    <p:sldId id="295" r:id="rId9"/>
    <p:sldId id="296" r:id="rId10"/>
    <p:sldId id="298" r:id="rId11"/>
    <p:sldId id="28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14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5CAE34-D2D4-4115-B084-88B6DDFEB928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32010FB-D4F6-4298-A075-6E6EE93A250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uci.edu/careerdevelopment/services/index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eeronestop.org/" TargetMode="External"/><Relationship Id="rId2" Type="http://schemas.openxmlformats.org/officeDocument/2006/relationships/hyperlink" Target="http://www.onetonline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ted.com/talks/barry_schwartz_on_the_paradox_of_choice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 V02: Career Planning &amp; Life Exploration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Session 7</a:t>
            </a:r>
          </a:p>
          <a:p>
            <a:r>
              <a:rPr lang="en-US" dirty="0" smtClean="0"/>
              <a:t>September 27, 2017</a:t>
            </a:r>
          </a:p>
          <a:p>
            <a:r>
              <a:rPr lang="en-US" dirty="0" smtClean="0"/>
              <a:t>Dr. Lauren Wintermeyer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89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Be sure you are through Chapters 1 – 7 online</a:t>
            </a:r>
          </a:p>
          <a:p>
            <a:r>
              <a:rPr lang="en-US" sz="3200" dirty="0" smtClean="0"/>
              <a:t>Think of key topics of discussion, incorporate your own analyses, and you will be able to use your book</a:t>
            </a:r>
            <a:r>
              <a:rPr lang="en-US" sz="3200" dirty="0" smtClean="0">
                <a:sym typeface="Wingdings"/>
              </a:rPr>
              <a:t></a:t>
            </a:r>
          </a:p>
          <a:p>
            <a:r>
              <a:rPr lang="en-US" sz="3200" dirty="0" smtClean="0">
                <a:sym typeface="Wingdings"/>
              </a:rPr>
              <a:t>I will email you </a:t>
            </a:r>
            <a:r>
              <a:rPr lang="en-US" sz="3200" dirty="0" smtClean="0">
                <a:sym typeface="Wingdings"/>
              </a:rPr>
              <a:t>tonight with </a:t>
            </a:r>
            <a:r>
              <a:rPr lang="en-US" sz="3200" dirty="0" smtClean="0">
                <a:sym typeface="Wingdings"/>
              </a:rPr>
              <a:t>the midterm assignment as a word document.  Type your responses into the word document and “save as” in this format: COUN V02 </a:t>
            </a:r>
            <a:r>
              <a:rPr lang="en-US" sz="3200" dirty="0" err="1" smtClean="0">
                <a:sym typeface="Wingdings"/>
              </a:rPr>
              <a:t>Midterm_First</a:t>
            </a:r>
            <a:r>
              <a:rPr lang="en-US" sz="3200" dirty="0" smtClean="0">
                <a:sym typeface="Wingdings"/>
              </a:rPr>
              <a:t> Initial Last name (ex. COUN V02 </a:t>
            </a:r>
            <a:r>
              <a:rPr lang="en-US" sz="3200" dirty="0" err="1" smtClean="0">
                <a:sym typeface="Wingdings"/>
              </a:rPr>
              <a:t>Midterm_lwintermeyer</a:t>
            </a:r>
            <a:r>
              <a:rPr lang="en-US" sz="3200" dirty="0" smtClean="0">
                <a:sym typeface="Wingdings"/>
              </a:rPr>
              <a:t>). </a:t>
            </a:r>
            <a:r>
              <a:rPr lang="en-US" sz="3200" b="1" dirty="0" smtClean="0"/>
              <a:t>Email your midterm to </a:t>
            </a:r>
            <a:r>
              <a:rPr lang="en-US" sz="3200" b="1" dirty="0"/>
              <a:t>me </a:t>
            </a:r>
            <a:r>
              <a:rPr lang="en-US" sz="3200" b="1" dirty="0" smtClean="0"/>
              <a:t>by 11:59 p.m., </a:t>
            </a:r>
            <a:r>
              <a:rPr lang="en-US" sz="3200" b="1" dirty="0" smtClean="0"/>
              <a:t>10/4/17.</a:t>
            </a:r>
            <a:endParaRPr lang="en-US" sz="3200" b="1" dirty="0" smtClean="0">
              <a:sym typeface="Wingdings"/>
            </a:endParaRPr>
          </a:p>
          <a:p>
            <a:r>
              <a:rPr lang="en-US" sz="3200" dirty="0" smtClean="0">
                <a:sym typeface="Wingdings"/>
              </a:rPr>
              <a:t>Questions?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1727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400" dirty="0" smtClean="0"/>
              <a:t>Final review of “Who am I” and “What do I want” portions of text</a:t>
            </a:r>
          </a:p>
          <a:p>
            <a:r>
              <a:rPr lang="en-US" sz="4400" dirty="0" smtClean="0"/>
              <a:t>Midterm due 10/4 by 11:59 p.m.</a:t>
            </a:r>
            <a:endParaRPr lang="en-US" sz="4400" dirty="0"/>
          </a:p>
          <a:p>
            <a:r>
              <a:rPr lang="en-US" sz="4400" dirty="0" smtClean="0"/>
              <a:t>Chapters 4 – 7 Due Online 10/4</a:t>
            </a:r>
          </a:p>
          <a:p>
            <a:r>
              <a:rPr lang="en-US" sz="4400" dirty="0" smtClean="0"/>
              <a:t>Continue </a:t>
            </a:r>
            <a:r>
              <a:rPr lang="en-US" sz="4400" dirty="0"/>
              <a:t>working on Career Center Activity Presentation Due </a:t>
            </a:r>
            <a:r>
              <a:rPr lang="en-US" sz="4400" dirty="0" smtClean="0"/>
              <a:t>10/11</a:t>
            </a:r>
            <a:endParaRPr lang="en-US" sz="4400" dirty="0"/>
          </a:p>
          <a:p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8322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Class Interactive</a:t>
            </a:r>
          </a:p>
          <a:p>
            <a:r>
              <a:rPr lang="en-US" sz="4000" dirty="0" smtClean="0"/>
              <a:t>Review </a:t>
            </a:r>
            <a:r>
              <a:rPr lang="en-US" sz="4000" dirty="0"/>
              <a:t>U</a:t>
            </a:r>
            <a:r>
              <a:rPr lang="en-US" sz="4000" dirty="0" smtClean="0"/>
              <a:t>pcoming </a:t>
            </a:r>
            <a:r>
              <a:rPr lang="en-US" sz="4000" dirty="0"/>
              <a:t>P</a:t>
            </a:r>
            <a:r>
              <a:rPr lang="en-US" sz="4000" dirty="0" smtClean="0"/>
              <a:t>rojects</a:t>
            </a:r>
          </a:p>
          <a:p>
            <a:r>
              <a:rPr lang="en-US" sz="4000" dirty="0" smtClean="0"/>
              <a:t>Review Chapters 6 - 7</a:t>
            </a:r>
          </a:p>
          <a:p>
            <a:r>
              <a:rPr lang="en-US" sz="4000" dirty="0" smtClean="0"/>
              <a:t>Review for Midterm (next week!)</a:t>
            </a:r>
          </a:p>
          <a:p>
            <a:pPr marL="0" indent="0"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45833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Interactive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30 Seconds of Silence</a:t>
            </a:r>
          </a:p>
          <a:p>
            <a:r>
              <a:rPr lang="en-US" sz="4800" dirty="0" smtClean="0"/>
              <a:t>Share one thing for which you are feeling grateful today</a:t>
            </a:r>
            <a:r>
              <a:rPr lang="en-US" sz="4800" dirty="0" smtClean="0">
                <a:sym typeface="Wingdings"/>
              </a:rPr>
              <a:t></a:t>
            </a:r>
            <a:endParaRPr lang="en-US" sz="4800" dirty="0" smtClean="0"/>
          </a:p>
          <a:p>
            <a:pPr marL="0" indent="0">
              <a:buNone/>
            </a:pPr>
            <a:endParaRPr lang="en-US" sz="4800" dirty="0" smtClean="0"/>
          </a:p>
        </p:txBody>
      </p:sp>
      <p:pic>
        <p:nvPicPr>
          <p:cNvPr id="4" name="Picture 3" descr="Gwenny Penny: November 20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675" y="3868362"/>
            <a:ext cx="2981325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11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Career Center Activity </a:t>
            </a:r>
            <a:br>
              <a:rPr lang="en-US" dirty="0" smtClean="0"/>
            </a:br>
            <a:r>
              <a:rPr lang="en-US" dirty="0" smtClean="0"/>
              <a:t>Assignment &amp;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Attend a </a:t>
            </a:r>
            <a:r>
              <a:rPr lang="en-US" dirty="0"/>
              <a:t>workshop in the Career Center or complete an online activity through the VC Career Center or another school's/agency's career center.  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you could look at </a:t>
            </a:r>
            <a:r>
              <a:rPr lang="en-US" u="sng" dirty="0">
                <a:hlinkClick r:id="rId2"/>
              </a:rPr>
              <a:t>CSUCI's Career Center website</a:t>
            </a:r>
            <a:r>
              <a:rPr lang="en-US" u="sng" dirty="0"/>
              <a:t> </a:t>
            </a:r>
            <a:r>
              <a:rPr lang="en-US" dirty="0"/>
              <a:t> - they have pre-recorded workshops you could watch, but feel free to explore and find resources online that are of interest to you.  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goal is for you to discover other online and in-person resources beyond what we've already discussed in class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81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Career Center Activity </a:t>
            </a:r>
            <a:br>
              <a:rPr lang="en-US" dirty="0" smtClean="0"/>
            </a:br>
            <a:r>
              <a:rPr lang="en-US" dirty="0" smtClean="0"/>
              <a:t>Assignment &amp;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 </a:t>
            </a:r>
            <a:r>
              <a:rPr lang="en-US" dirty="0"/>
              <a:t>need to complete an activity - either in person or online - and then create a 2 - 3 minute presentation to give in class October 11th.  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need to provide a multimedia presentation (PowerPoint, Google Slides, Prezi, etc.) and include the following elements: </a:t>
            </a:r>
          </a:p>
          <a:p>
            <a:pPr lvl="1"/>
            <a:r>
              <a:rPr lang="en-US" dirty="0"/>
              <a:t>Let us know where you went/how to find the resource you found</a:t>
            </a:r>
          </a:p>
          <a:p>
            <a:pPr lvl="1"/>
            <a:r>
              <a:rPr lang="en-US" dirty="0"/>
              <a:t>What you did for your activity (Did you attend a workshop? Did you complete an online assessment? Did you meet with someone? etc.)</a:t>
            </a:r>
          </a:p>
          <a:p>
            <a:pPr lvl="1"/>
            <a:r>
              <a:rPr lang="en-US" dirty="0"/>
              <a:t>What you learned from your activity (What was your key takeaway? What will you do next as a result of what you learned?)</a:t>
            </a:r>
          </a:p>
          <a:p>
            <a:pPr lvl="1"/>
            <a:r>
              <a:rPr lang="en-US" dirty="0"/>
              <a:t>Any other details you feel will be helpful to the class (Feel free to bring in handouts, or to share any examples appropriate to highlight your experience)</a:t>
            </a:r>
          </a:p>
          <a:p>
            <a:r>
              <a:rPr lang="en-US" dirty="0"/>
              <a:t>The scoring rubric is in Canvas and if you have any questions/concerns about this assignment, please let me know. </a:t>
            </a:r>
          </a:p>
        </p:txBody>
      </p:sp>
    </p:spTree>
    <p:extLst>
      <p:ext uri="{BB962C8B-B14F-4D97-AF65-F5344CB8AC3E}">
        <p14:creationId xmlns:p14="http://schemas.microsoft.com/office/powerpoint/2010/main" val="224814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/>
              <a:t>6</a:t>
            </a:r>
            <a:r>
              <a:rPr lang="en-US" dirty="0" smtClean="0"/>
              <a:t>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Career Research</a:t>
            </a:r>
          </a:p>
          <a:p>
            <a:pPr lvl="1"/>
            <a:r>
              <a:rPr lang="en-US" sz="2800" dirty="0" smtClean="0"/>
              <a:t>Industry Sectors – which interest you?</a:t>
            </a:r>
          </a:p>
          <a:p>
            <a:r>
              <a:rPr lang="en-US" sz="3200" dirty="0" smtClean="0"/>
              <a:t>Web resources:</a:t>
            </a:r>
          </a:p>
          <a:p>
            <a:pPr lvl="1"/>
            <a:r>
              <a:rPr lang="en-US" sz="2800" dirty="0"/>
              <a:t>O*NET </a:t>
            </a:r>
            <a:r>
              <a:rPr lang="en-US" sz="2800" dirty="0">
                <a:hlinkClick r:id="rId2"/>
              </a:rPr>
              <a:t>http://www.onetonline.org</a:t>
            </a:r>
            <a:r>
              <a:rPr lang="en-US" sz="2800" dirty="0" smtClean="0">
                <a:hlinkClick r:id="rId2"/>
              </a:rPr>
              <a:t>/</a:t>
            </a:r>
            <a:endParaRPr lang="en-US" sz="2800" dirty="0" smtClean="0"/>
          </a:p>
          <a:p>
            <a:pPr lvl="1"/>
            <a:r>
              <a:rPr lang="en-US" sz="2800" dirty="0" smtClean="0"/>
              <a:t>Career </a:t>
            </a:r>
            <a:r>
              <a:rPr lang="en-US" sz="2800" dirty="0"/>
              <a:t>One Stop </a:t>
            </a:r>
            <a:r>
              <a:rPr lang="en-US" sz="2800" dirty="0">
                <a:hlinkClick r:id="rId3"/>
              </a:rPr>
              <a:t>https://www.careeronestop.org</a:t>
            </a:r>
            <a:r>
              <a:rPr lang="en-US" sz="2800" dirty="0" smtClean="0">
                <a:hlinkClick r:id="rId3"/>
              </a:rPr>
              <a:t>/</a:t>
            </a:r>
            <a:endParaRPr lang="en-US" sz="2800" dirty="0" smtClean="0"/>
          </a:p>
          <a:p>
            <a:pPr lvl="1"/>
            <a:r>
              <a:rPr lang="en-US" sz="2800" dirty="0" smtClean="0"/>
              <a:t>Ferguson’s Career Guidance Center (through VC Library Database)</a:t>
            </a:r>
          </a:p>
          <a:p>
            <a:r>
              <a:rPr lang="en-US" sz="3200" dirty="0" smtClean="0"/>
              <a:t>Career Interest Surveys</a:t>
            </a:r>
          </a:p>
          <a:p>
            <a:r>
              <a:rPr lang="en-US" sz="3200" dirty="0" smtClean="0"/>
              <a:t>Finding careers to suit your work style preferences, skills, and interests</a:t>
            </a:r>
          </a:p>
          <a:p>
            <a:r>
              <a:rPr lang="en-US" sz="3200" dirty="0" smtClean="0"/>
              <a:t>Preparing for a job shadow</a:t>
            </a:r>
          </a:p>
        </p:txBody>
      </p:sp>
    </p:spTree>
    <p:extLst>
      <p:ext uri="{BB962C8B-B14F-4D97-AF65-F5344CB8AC3E}">
        <p14:creationId xmlns:p14="http://schemas.microsoft.com/office/powerpoint/2010/main" val="142090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Decision Making…</a:t>
            </a:r>
          </a:p>
          <a:p>
            <a:pPr lvl="1"/>
            <a:r>
              <a:rPr lang="en-US" sz="2800" dirty="0" smtClean="0"/>
              <a:t>Identifying Choices</a:t>
            </a:r>
          </a:p>
          <a:p>
            <a:pPr lvl="1"/>
            <a:r>
              <a:rPr lang="en-US" sz="2800" dirty="0" smtClean="0"/>
              <a:t>Gathering Information</a:t>
            </a:r>
          </a:p>
          <a:p>
            <a:pPr lvl="1"/>
            <a:r>
              <a:rPr lang="en-US" sz="2800" dirty="0" smtClean="0"/>
              <a:t>Evaluating Choices</a:t>
            </a:r>
          </a:p>
          <a:p>
            <a:pPr lvl="1"/>
            <a:r>
              <a:rPr lang="en-US" sz="2800" dirty="0" smtClean="0"/>
              <a:t>Decision Making Model</a:t>
            </a:r>
          </a:p>
          <a:p>
            <a:r>
              <a:rPr lang="en-US" sz="3200" dirty="0" smtClean="0"/>
              <a:t>Video: </a:t>
            </a:r>
            <a:r>
              <a:rPr lang="en-US" sz="3200" dirty="0" smtClean="0">
                <a:hlinkClick r:id="rId2"/>
              </a:rPr>
              <a:t>Barry Schwartz: The paradox of choice </a:t>
            </a:r>
            <a:endParaRPr lang="en-US" sz="3200" dirty="0" smtClean="0"/>
          </a:p>
        </p:txBody>
      </p:sp>
      <p:pic>
        <p:nvPicPr>
          <p:cNvPr id="4" name="Picture 3" descr="&lt;strong&gt;Making&lt;/strong&gt; Your Match Rank Lis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504092"/>
            <a:ext cx="3994705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91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Interactive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Are you a confident decision maker?</a:t>
            </a:r>
          </a:p>
          <a:p>
            <a:r>
              <a:rPr lang="en-US" sz="4000" dirty="0" smtClean="0"/>
              <a:t>What types of decisions are “easy” for you to make and which are more challenging?</a:t>
            </a:r>
          </a:p>
          <a:p>
            <a:r>
              <a:rPr lang="en-US" sz="4000" dirty="0" smtClean="0"/>
              <a:t>Why do you think this is?</a:t>
            </a:r>
            <a:endParaRPr lang="en-US" sz="4000" dirty="0"/>
          </a:p>
          <a:p>
            <a:r>
              <a:rPr lang="en-US" sz="4000" dirty="0"/>
              <a:t>What can you do to help yourself be proactive about making a </a:t>
            </a:r>
            <a:r>
              <a:rPr lang="en-US" sz="4000" dirty="0" smtClean="0"/>
              <a:t>well-thought </a:t>
            </a:r>
            <a:r>
              <a:rPr lang="en-US" sz="4000" dirty="0"/>
              <a:t>out decision?</a:t>
            </a:r>
          </a:p>
          <a:p>
            <a:endParaRPr lang="en-US" sz="4000" dirty="0" smtClean="0"/>
          </a:p>
        </p:txBody>
      </p:sp>
      <p:pic>
        <p:nvPicPr>
          <p:cNvPr id="4" name="Picture 3" descr="Analiza tus Fortalezas y Debilidades para Perder Pes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28133"/>
            <a:ext cx="2209800" cy="147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18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Utilizing the Decision Making Model </a:t>
            </a:r>
          </a:p>
          <a:p>
            <a:pPr lvl="1"/>
            <a:r>
              <a:rPr lang="en-US" sz="2800" dirty="0" smtClean="0"/>
              <a:t>Where else can this serve you well?</a:t>
            </a:r>
          </a:p>
          <a:p>
            <a:pPr lvl="1"/>
            <a:r>
              <a:rPr lang="en-US" sz="2800" dirty="0" smtClean="0"/>
              <a:t>What conclusions did you draw for your own choice(s)?</a:t>
            </a:r>
          </a:p>
          <a:p>
            <a:pPr lvl="1"/>
            <a:r>
              <a:rPr lang="en-US" sz="2800" dirty="0" smtClean="0"/>
              <a:t>What do you anticipate as a next step?</a:t>
            </a:r>
          </a:p>
          <a:p>
            <a:r>
              <a:rPr lang="en-US" sz="3200" dirty="0" smtClean="0"/>
              <a:t>Tools to Assist You:</a:t>
            </a:r>
          </a:p>
          <a:p>
            <a:pPr lvl="1"/>
            <a:r>
              <a:rPr lang="en-US" sz="2800" dirty="0" smtClean="0"/>
              <a:t>Vision boards</a:t>
            </a:r>
          </a:p>
          <a:p>
            <a:pPr lvl="1"/>
            <a:r>
              <a:rPr lang="en-US" sz="2800" dirty="0" smtClean="0"/>
              <a:t>Charts</a:t>
            </a:r>
          </a:p>
          <a:p>
            <a:pPr lvl="1"/>
            <a:r>
              <a:rPr lang="en-US" sz="2800" dirty="0" smtClean="0"/>
              <a:t>Journaling/blogging</a:t>
            </a:r>
          </a:p>
        </p:txBody>
      </p:sp>
      <p:pic>
        <p:nvPicPr>
          <p:cNvPr id="4" name="Picture 3" descr="&lt;strong&gt;Vision&lt;/strong&gt; &lt;strong&gt;Board&lt;/strong&gt; Workshop - Ingenuity Innovatio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91000"/>
            <a:ext cx="4113182" cy="2590800"/>
          </a:xfrm>
          <a:prstGeom prst="rect">
            <a:avLst/>
          </a:prstGeom>
        </p:spPr>
      </p:pic>
      <p:pic>
        <p:nvPicPr>
          <p:cNvPr id="5" name="Picture 4" descr="edts523Naz - Matt and Keith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81000"/>
            <a:ext cx="1923321" cy="2033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46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155</TotalTime>
  <Words>423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Wingdings</vt:lpstr>
      <vt:lpstr>Clarity</vt:lpstr>
      <vt:lpstr>COUN V02: Career Planning &amp; Life Exploration </vt:lpstr>
      <vt:lpstr>CLASS AGENDA</vt:lpstr>
      <vt:lpstr>Class Interactive</vt:lpstr>
      <vt:lpstr>Career Center Activity  Assignment &amp; Presentation</vt:lpstr>
      <vt:lpstr>Career Center Activity  Assignment &amp; Presentation</vt:lpstr>
      <vt:lpstr>Chapter 6 Review</vt:lpstr>
      <vt:lpstr>Chapter 7 Review</vt:lpstr>
      <vt:lpstr>Class Interactive</vt:lpstr>
      <vt:lpstr>Chapter 7 Review</vt:lpstr>
      <vt:lpstr>Midterm Preparation</vt:lpstr>
      <vt:lpstr>Next week…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 110:  Career Planning: Comprehensive</dc:title>
  <dc:creator>Lauren Wintermeyer</dc:creator>
  <cp:lastModifiedBy>Lauren Wintermeyer</cp:lastModifiedBy>
  <cp:revision>29</cp:revision>
  <dcterms:created xsi:type="dcterms:W3CDTF">2014-02-06T20:11:28Z</dcterms:created>
  <dcterms:modified xsi:type="dcterms:W3CDTF">2017-09-25T22:51:59Z</dcterms:modified>
</cp:coreProperties>
</file>